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customXml/itemProps51.xml" ContentType="application/vnd.openxmlformats-officedocument.customXmlProperties+xml"/>
  <Override PartName="/customXml/itemProps52.xml" ContentType="application/vnd.openxmlformats-officedocument.customXmlProperties+xml"/>
  <Override PartName="/customXml/itemProps53.xml" ContentType="application/vnd.openxmlformats-officedocument.customXmlProperties+xml"/>
  <Override PartName="/customXml/itemProps54.xml" ContentType="application/vnd.openxmlformats-officedocument.customXmlProperties+xml"/>
  <Override PartName="/customXml/itemProps55.xml" ContentType="application/vnd.openxmlformats-officedocument.customXmlProperties+xml"/>
  <Override PartName="/customXml/itemProps56.xml" ContentType="application/vnd.openxmlformats-officedocument.customXmlProperties+xml"/>
  <Override PartName="/customXml/itemProps57.xml" ContentType="application/vnd.openxmlformats-officedocument.customXmlProperties+xml"/>
  <Override PartName="/customXml/itemProps58.xml" ContentType="application/vnd.openxmlformats-officedocument.customXmlProperties+xml"/>
  <Override PartName="/customXml/itemProps59.xml" ContentType="application/vnd.openxmlformats-officedocument.customXmlProperties+xml"/>
  <Override PartName="/customXml/itemProps60.xml" ContentType="application/vnd.openxmlformats-officedocument.customXmlProperties+xml"/>
  <Override PartName="/customXml/itemProps61.xml" ContentType="application/vnd.openxmlformats-officedocument.customXmlProperties+xml"/>
  <Override PartName="/customXml/itemProps62.xml" ContentType="application/vnd.openxmlformats-officedocument.customXmlProperties+xml"/>
  <Override PartName="/customXml/itemProps63.xml" ContentType="application/vnd.openxmlformats-officedocument.customXmlProperties+xml"/>
  <Override PartName="/customXml/itemProps64.xml" ContentType="application/vnd.openxmlformats-officedocument.customXmlProperties+xml"/>
  <Override PartName="/customXml/itemProps65.xml" ContentType="application/vnd.openxmlformats-officedocument.customXmlProperties+xml"/>
  <Override PartName="/customXml/itemProps6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7"/>
  </p:sldMasterIdLst>
  <p:notesMasterIdLst>
    <p:notesMasterId r:id="rId82"/>
  </p:notesMasterIdLst>
  <p:handoutMasterIdLst>
    <p:handoutMasterId r:id="rId83"/>
  </p:handoutMasterIdLst>
  <p:sldIdLst>
    <p:sldId id="400" r:id="rId68"/>
    <p:sldId id="777" r:id="rId69"/>
    <p:sldId id="673" r:id="rId70"/>
    <p:sldId id="406" r:id="rId71"/>
    <p:sldId id="792" r:id="rId72"/>
    <p:sldId id="762" r:id="rId73"/>
    <p:sldId id="782" r:id="rId74"/>
    <p:sldId id="785" r:id="rId75"/>
    <p:sldId id="793" r:id="rId76"/>
    <p:sldId id="788" r:id="rId77"/>
    <p:sldId id="789" r:id="rId78"/>
    <p:sldId id="790" r:id="rId79"/>
    <p:sldId id="791" r:id="rId80"/>
    <p:sldId id="392" r:id="rId81"/>
  </p:sldIdLst>
  <p:sldSz cx="9144000" cy="6858000" type="screen4x3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nmoy Dasgupta" initials="TD" lastIdx="1" clrIdx="0">
    <p:extLst>
      <p:ext uri="{19B8F6BF-5375-455C-9EA6-DF929625EA0E}">
        <p15:presenceInfo xmlns:p15="http://schemas.microsoft.com/office/powerpoint/2012/main" userId="S-1-5-21-1004336348-1979792683-839522115-116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0000"/>
    <a:srgbClr val="FF19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6404" autoAdjust="0"/>
  </p:normalViewPr>
  <p:slideViewPr>
    <p:cSldViewPr>
      <p:cViewPr varScale="1">
        <p:scale>
          <a:sx n="122" d="100"/>
          <a:sy n="122" d="100"/>
        </p:scale>
        <p:origin x="114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77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customXml" Target="../customXml/item26.xml"/><Relationship Id="rId21" Type="http://schemas.openxmlformats.org/officeDocument/2006/relationships/customXml" Target="../customXml/item21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63" Type="http://schemas.openxmlformats.org/officeDocument/2006/relationships/customXml" Target="../customXml/item63.xml"/><Relationship Id="rId68" Type="http://schemas.openxmlformats.org/officeDocument/2006/relationships/slide" Target="slides/slide1.xml"/><Relationship Id="rId84" Type="http://schemas.openxmlformats.org/officeDocument/2006/relationships/commentAuthors" Target="commentAuthors.xml"/><Relationship Id="rId16" Type="http://schemas.openxmlformats.org/officeDocument/2006/relationships/customXml" Target="../customXml/item16.xml"/><Relationship Id="rId11" Type="http://schemas.openxmlformats.org/officeDocument/2006/relationships/customXml" Target="../customXml/item11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53" Type="http://schemas.openxmlformats.org/officeDocument/2006/relationships/customXml" Target="../customXml/item53.xml"/><Relationship Id="rId58" Type="http://schemas.openxmlformats.org/officeDocument/2006/relationships/customXml" Target="../customXml/item58.xml"/><Relationship Id="rId74" Type="http://schemas.openxmlformats.org/officeDocument/2006/relationships/slide" Target="slides/slide7.xml"/><Relationship Id="rId79" Type="http://schemas.openxmlformats.org/officeDocument/2006/relationships/slide" Target="slides/slide12.xml"/><Relationship Id="rId5" Type="http://schemas.openxmlformats.org/officeDocument/2006/relationships/customXml" Target="../customXml/item5.xml"/><Relationship Id="rId19" Type="http://schemas.openxmlformats.org/officeDocument/2006/relationships/customXml" Target="../customXml/item1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56" Type="http://schemas.openxmlformats.org/officeDocument/2006/relationships/customXml" Target="../customXml/item56.xml"/><Relationship Id="rId64" Type="http://schemas.openxmlformats.org/officeDocument/2006/relationships/customXml" Target="../customXml/item64.xml"/><Relationship Id="rId69" Type="http://schemas.openxmlformats.org/officeDocument/2006/relationships/slide" Target="slides/slide2.xml"/><Relationship Id="rId77" Type="http://schemas.openxmlformats.org/officeDocument/2006/relationships/slide" Target="slides/slide10.xml"/><Relationship Id="rId8" Type="http://schemas.openxmlformats.org/officeDocument/2006/relationships/customXml" Target="../customXml/item8.xml"/><Relationship Id="rId51" Type="http://schemas.openxmlformats.org/officeDocument/2006/relationships/customXml" Target="../customXml/item51.xml"/><Relationship Id="rId72" Type="http://schemas.openxmlformats.org/officeDocument/2006/relationships/slide" Target="slides/slide5.xml"/><Relationship Id="rId80" Type="http://schemas.openxmlformats.org/officeDocument/2006/relationships/slide" Target="slides/slide13.xml"/><Relationship Id="rId85" Type="http://schemas.openxmlformats.org/officeDocument/2006/relationships/presProps" Target="presProps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customXml" Target="../customXml/item59.xml"/><Relationship Id="rId67" Type="http://schemas.openxmlformats.org/officeDocument/2006/relationships/slideMaster" Target="slideMasters/slideMaster1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54" Type="http://schemas.openxmlformats.org/officeDocument/2006/relationships/customXml" Target="../customXml/item54.xml"/><Relationship Id="rId62" Type="http://schemas.openxmlformats.org/officeDocument/2006/relationships/customXml" Target="../customXml/item62.xml"/><Relationship Id="rId70" Type="http://schemas.openxmlformats.org/officeDocument/2006/relationships/slide" Target="slides/slide3.xml"/><Relationship Id="rId75" Type="http://schemas.openxmlformats.org/officeDocument/2006/relationships/slide" Target="slides/slide8.xml"/><Relationship Id="rId83" Type="http://schemas.openxmlformats.org/officeDocument/2006/relationships/handoutMaster" Target="handoutMasters/handoutMaster1.xml"/><Relationship Id="rId88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customXml" Target="../customXml/item49.xml"/><Relationship Id="rId57" Type="http://schemas.openxmlformats.org/officeDocument/2006/relationships/customXml" Target="../customXml/item57.xml"/><Relationship Id="rId10" Type="http://schemas.openxmlformats.org/officeDocument/2006/relationships/customXml" Target="../customXml/item10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customXml" Target="../customXml/item52.xml"/><Relationship Id="rId60" Type="http://schemas.openxmlformats.org/officeDocument/2006/relationships/customXml" Target="../customXml/item60.xml"/><Relationship Id="rId65" Type="http://schemas.openxmlformats.org/officeDocument/2006/relationships/customXml" Target="../customXml/item65.xml"/><Relationship Id="rId73" Type="http://schemas.openxmlformats.org/officeDocument/2006/relationships/slide" Target="slides/slide6.xml"/><Relationship Id="rId78" Type="http://schemas.openxmlformats.org/officeDocument/2006/relationships/slide" Target="slides/slide11.xml"/><Relationship Id="rId81" Type="http://schemas.openxmlformats.org/officeDocument/2006/relationships/slide" Target="slides/slide14.xml"/><Relationship Id="rId86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39" Type="http://schemas.openxmlformats.org/officeDocument/2006/relationships/customXml" Target="../customXml/item39.xml"/><Relationship Id="rId34" Type="http://schemas.openxmlformats.org/officeDocument/2006/relationships/customXml" Target="../customXml/item34.xml"/><Relationship Id="rId50" Type="http://schemas.openxmlformats.org/officeDocument/2006/relationships/customXml" Target="../customXml/item50.xml"/><Relationship Id="rId55" Type="http://schemas.openxmlformats.org/officeDocument/2006/relationships/customXml" Target="../customXml/item55.xml"/><Relationship Id="rId76" Type="http://schemas.openxmlformats.org/officeDocument/2006/relationships/slide" Target="slides/slide9.xml"/><Relationship Id="rId7" Type="http://schemas.openxmlformats.org/officeDocument/2006/relationships/customXml" Target="../customXml/item7.xml"/><Relationship Id="rId71" Type="http://schemas.openxmlformats.org/officeDocument/2006/relationships/slide" Target="slides/slide4.xml"/><Relationship Id="rId2" Type="http://schemas.openxmlformats.org/officeDocument/2006/relationships/customXml" Target="../customXml/item2.xml"/><Relationship Id="rId29" Type="http://schemas.openxmlformats.org/officeDocument/2006/relationships/customXml" Target="../customXml/item29.xml"/><Relationship Id="rId24" Type="http://schemas.openxmlformats.org/officeDocument/2006/relationships/customXml" Target="../customXml/item24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66" Type="http://schemas.openxmlformats.org/officeDocument/2006/relationships/customXml" Target="../customXml/item66.xml"/><Relationship Id="rId87" Type="http://schemas.openxmlformats.org/officeDocument/2006/relationships/theme" Target="theme/theme1.xml"/><Relationship Id="rId61" Type="http://schemas.openxmlformats.org/officeDocument/2006/relationships/customXml" Target="../customXml/item61.xml"/><Relationship Id="rId8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7006" cy="471188"/>
          </a:xfrm>
          <a:prstGeom prst="rect">
            <a:avLst/>
          </a:prstGeom>
        </p:spPr>
        <p:txBody>
          <a:bodyPr vert="horz" lIns="92437" tIns="46218" rIns="92437" bIns="462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0687" y="1"/>
            <a:ext cx="3077006" cy="471188"/>
          </a:xfrm>
          <a:prstGeom prst="rect">
            <a:avLst/>
          </a:prstGeom>
        </p:spPr>
        <p:txBody>
          <a:bodyPr vert="horz" lIns="92437" tIns="46218" rIns="92437" bIns="46218" rtlCol="0"/>
          <a:lstStyle>
            <a:lvl1pPr algn="r">
              <a:defRPr sz="1200"/>
            </a:lvl1pPr>
          </a:lstStyle>
          <a:p>
            <a:fld id="{1ED57E26-157F-4466-8F7B-C58235B388F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914112"/>
            <a:ext cx="3077006" cy="471188"/>
          </a:xfrm>
          <a:prstGeom prst="rect">
            <a:avLst/>
          </a:prstGeom>
        </p:spPr>
        <p:txBody>
          <a:bodyPr vert="horz" lIns="92437" tIns="46218" rIns="92437" bIns="462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0687" y="8914112"/>
            <a:ext cx="3077006" cy="471188"/>
          </a:xfrm>
          <a:prstGeom prst="rect">
            <a:avLst/>
          </a:prstGeom>
        </p:spPr>
        <p:txBody>
          <a:bodyPr vert="horz" lIns="92437" tIns="46218" rIns="92437" bIns="46218" rtlCol="0" anchor="b"/>
          <a:lstStyle>
            <a:lvl1pPr algn="r">
              <a:defRPr sz="1200"/>
            </a:lvl1pPr>
          </a:lstStyle>
          <a:p>
            <a:fld id="{F750B926-9E4E-4060-B899-646F20FD1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551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69265"/>
          </a:xfrm>
          <a:prstGeom prst="rect">
            <a:avLst/>
          </a:prstGeom>
        </p:spPr>
        <p:txBody>
          <a:bodyPr vert="horz" lIns="94193" tIns="47097" rIns="94193" bIns="4709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69265"/>
          </a:xfrm>
          <a:prstGeom prst="rect">
            <a:avLst/>
          </a:prstGeom>
        </p:spPr>
        <p:txBody>
          <a:bodyPr vert="horz" lIns="94193" tIns="47097" rIns="94193" bIns="47097" rtlCol="0"/>
          <a:lstStyle>
            <a:lvl1pPr algn="r">
              <a:defRPr sz="1200"/>
            </a:lvl1pPr>
          </a:lstStyle>
          <a:p>
            <a:fld id="{8DBC372E-2839-478B-8543-BAC335393C62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3263"/>
            <a:ext cx="4692650" cy="3519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3" tIns="47097" rIns="94193" bIns="4709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458018"/>
            <a:ext cx="5679440" cy="4223385"/>
          </a:xfrm>
          <a:prstGeom prst="rect">
            <a:avLst/>
          </a:prstGeom>
        </p:spPr>
        <p:txBody>
          <a:bodyPr vert="horz" lIns="94193" tIns="47097" rIns="94193" bIns="4709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76363" cy="469265"/>
          </a:xfrm>
          <a:prstGeom prst="rect">
            <a:avLst/>
          </a:prstGeom>
        </p:spPr>
        <p:txBody>
          <a:bodyPr vert="horz" lIns="94193" tIns="47097" rIns="94193" bIns="4709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3" cy="469265"/>
          </a:xfrm>
          <a:prstGeom prst="rect">
            <a:avLst/>
          </a:prstGeom>
        </p:spPr>
        <p:txBody>
          <a:bodyPr vert="horz" lIns="94193" tIns="47097" rIns="94193" bIns="47097" rtlCol="0" anchor="b"/>
          <a:lstStyle>
            <a:lvl1pPr algn="r">
              <a:defRPr sz="1200"/>
            </a:lvl1pPr>
          </a:lstStyle>
          <a:p>
            <a:fld id="{C4205452-664C-4021-89DF-1D86850EC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936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65318" indent="-29435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77412" indent="-235482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48378" indent="-235482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19343" indent="-235482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90307" indent="-23548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61272" indent="-23548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532237" indent="-23548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4003202" indent="-23548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839441E1-704A-4BE8-8ED0-7952EEC49207}" type="slidenum">
              <a:rPr lang="en-US" altLang="en-US">
                <a:solidFill>
                  <a:srgbClr val="000000"/>
                </a:solidFill>
              </a:rPr>
              <a:pPr/>
              <a:t>1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327430-1336-98FB-9352-9D2CABBA8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E26BDF-F767-40FF-00A1-7C2CC161B9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01603C-9834-E5F6-A0D7-71AB5DB1CB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88547E-6ABE-C963-8C18-E04102929A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205452-664C-4021-89DF-1D86850ECA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036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032BC-5866-4C37-BE5F-B29F26D4C69E}" type="datetime1">
              <a:rPr lang="en-US" smtClean="0"/>
              <a:t>7/10/2025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65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FA5EF-8FE3-43E6-8B7C-1BF6BABF6CC4}" type="datetime1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347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F809-62D5-47AE-BC3F-95AEFE65AF21}" type="datetime1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006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8000" cy="715962"/>
          </a:xfrm>
        </p:spPr>
        <p:txBody>
          <a:bodyPr>
            <a:normAutofit/>
          </a:bodyPr>
          <a:lstStyle>
            <a:lvl1pPr algn="l"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143000"/>
            <a:ext cx="8229600" cy="4983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1CBDD-1E69-4F61-866B-FA1AE16F3CC0}" type="datetime1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376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68DDB-5B81-4801-84CA-424DAF5069B0}" type="datetime1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370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7047-40B2-4FF7-B4C9-EEEBCEA53785}" type="datetime1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132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FA7E-43C1-444C-BCB1-34732D68F42F}" type="datetime1">
              <a:rPr lang="en-US" smtClean="0"/>
              <a:t>7/10/2025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45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8D2C8-54C0-440A-825B-09F17CF533BF}" type="datetime1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4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58310-4713-4A89-889B-D53ED524B0F1}" type="datetime1">
              <a:rPr lang="en-US" smtClean="0"/>
              <a:t>7/10/2025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843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0D771-84A8-4AFD-99FA-6DCC0D407338}" type="datetime1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579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DEB2C-504F-4360-A332-76EC723E4699}" type="datetime1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132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80007-A3D2-478C-8745-0F0532D50CF4}" type="datetime1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BCB69-547C-4F68-819F-474A80AB012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8732" y="0"/>
            <a:ext cx="1377617" cy="82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1165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RHLD.DataOversight@arkansas.gov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public.tableau.com/app/profile/tonmoy.dasgupta/viz/PY2026ObjectionMonitoringInformation/MainDB?MaskedNetworkID=IURQ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Sandra.cook@arkansas.gov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2.jpeg"/><Relationship Id="rId4" Type="http://schemas.openxmlformats.org/officeDocument/2006/relationships/hyperlink" Target="mailto:RHLD.DataOversight@arkansas.go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freepngimg.com/png/35375-gears-transparent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9" descr="C:\Users\tdasgupta\Documents\AID logo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53399" y="5825719"/>
            <a:ext cx="976423" cy="976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0" y="5760354"/>
            <a:ext cx="533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 Black" panose="020B0A04020102020204" pitchFamily="34" charset="0"/>
              </a:rPr>
              <a:t>10:00 pm- 11:00 pm Central</a:t>
            </a:r>
          </a:p>
          <a:p>
            <a:r>
              <a:rPr lang="en-US" sz="1400" dirty="0">
                <a:latin typeface="Arial Black" panose="020B0A04020102020204" pitchFamily="34" charset="0"/>
              </a:rPr>
              <a:t>July 10, 2025</a:t>
            </a:r>
          </a:p>
          <a:p>
            <a:r>
              <a:rPr lang="en-US" sz="1400" dirty="0">
                <a:latin typeface="Arial Black" panose="020B0A04020102020204" pitchFamily="34" charset="0"/>
              </a:rPr>
              <a:t>Regulatory Health Link Division,</a:t>
            </a:r>
          </a:p>
          <a:p>
            <a:r>
              <a:rPr lang="en-US" sz="1400" dirty="0">
                <a:latin typeface="Arial Black" panose="020B0A04020102020204" pitchFamily="34" charset="0"/>
              </a:rPr>
              <a:t>Arkansas Insurance Dept., Dept. of Commerce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914400"/>
            <a:ext cx="8382000" cy="255454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7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Network Adequacy </a:t>
            </a:r>
          </a:p>
          <a:p>
            <a:pPr algn="ctr"/>
            <a:r>
              <a:rPr lang="en-US" sz="4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Data Maintenance Planning </a:t>
            </a:r>
          </a:p>
          <a:p>
            <a:pPr algn="ctr"/>
            <a:endParaRPr lang="en-US" sz="4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401" y="5773749"/>
            <a:ext cx="1748199" cy="104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48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CA38E-B325-FD9A-4ED4-306C48954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BCE74-A9BB-4023-CDA0-CE95E9648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lvl="0">
              <a:lnSpc>
                <a:spcPct val="115000"/>
              </a:lnSpc>
            </a:pPr>
            <a:r>
              <a:rPr lang="en-US" kern="100" dirty="0">
                <a:latin typeface="Aptos Black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Reporting technical issues.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CB369-53A4-082C-07BE-6E02F7420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If an issuer comes across a bug in the Customized Justification template</a:t>
            </a:r>
          </a:p>
          <a:p>
            <a:r>
              <a:rPr lang="en-US" dirty="0"/>
              <a:t>Email: </a:t>
            </a:r>
            <a:r>
              <a:rPr lang="en-US" dirty="0">
                <a:hlinkClick r:id="rId2"/>
              </a:rPr>
              <a:t>RHLD.DataOversight@arkansas.gov</a:t>
            </a:r>
            <a:endParaRPr lang="en-US" dirty="0"/>
          </a:p>
          <a:p>
            <a:r>
              <a:rPr lang="en-US" dirty="0"/>
              <a:t>Provide helpful snapshots and the template saved with errors.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14DB3F-7945-866A-DD4F-6B7CDAF54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4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7ADB9-63CD-CCA2-C54D-940CCA36B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0312B-8CC6-FABA-A2DB-28E4C4D20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9F3B0-40C7-B40E-5D5A-327EFCE6A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solidFill>
                  <a:schemeClr val="bg1">
                    <a:lumMod val="50000"/>
                  </a:schemeClr>
                </a:solidFill>
                <a:effectLst/>
                <a:latin typeface="Aptos Black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Introductions.</a:t>
            </a:r>
          </a:p>
          <a:p>
            <a:pPr marL="342900" marR="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solidFill>
                  <a:schemeClr val="bg1">
                    <a:lumMod val="50000"/>
                  </a:schemeClr>
                </a:solidFill>
                <a:effectLst/>
                <a:latin typeface="Aptos Black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PTNP process delayed.</a:t>
            </a:r>
          </a:p>
          <a:p>
            <a:pPr marL="342900" marR="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solidFill>
                  <a:schemeClr val="bg1">
                    <a:lumMod val="50000"/>
                  </a:schemeClr>
                </a:solidFill>
                <a:latin typeface="Aptos Black" panose="020B0004020202020204" pitchFamily="34" charset="0"/>
                <a:cs typeface="Times New Roman" panose="02020603050405020304" pitchFamily="18" charset="0"/>
              </a:rPr>
              <a:t>Customized Justification Template Overview.</a:t>
            </a:r>
          </a:p>
          <a:p>
            <a:pPr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solidFill>
                  <a:schemeClr val="bg1">
                    <a:lumMod val="50000"/>
                  </a:schemeClr>
                </a:solidFill>
                <a:latin typeface="Aptos Black" panose="020B0004020202020204" pitchFamily="34" charset="0"/>
                <a:cs typeface="Times New Roman" panose="02020603050405020304" pitchFamily="18" charset="0"/>
              </a:rPr>
              <a:t>Demonstration of the template and validation.</a:t>
            </a:r>
          </a:p>
          <a:p>
            <a:pPr marL="342900" marR="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solidFill>
                  <a:schemeClr val="bg1">
                    <a:lumMod val="50000"/>
                  </a:schemeClr>
                </a:solidFill>
                <a:latin typeface="Aptos Black" panose="020B0004020202020204" pitchFamily="34" charset="0"/>
                <a:cs typeface="Times New Roman" panose="02020603050405020304" pitchFamily="18" charset="0"/>
              </a:rPr>
              <a:t>Reporting technical issues.</a:t>
            </a:r>
          </a:p>
          <a:p>
            <a:pPr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latin typeface="Aptos Black" panose="020B0004020202020204" pitchFamily="34" charset="0"/>
                <a:cs typeface="Times New Roman" panose="02020603050405020304" pitchFamily="18" charset="0"/>
              </a:rPr>
              <a:t>Visualization into the template data and additional information available. </a:t>
            </a:r>
          </a:p>
          <a:p>
            <a:pPr marL="342900" marR="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solidFill>
                  <a:schemeClr val="bg1">
                    <a:lumMod val="50000"/>
                  </a:schemeClr>
                </a:solidFill>
                <a:latin typeface="Aptos Black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 &amp; A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9602BE-0451-ADB1-B8C7-28A39D99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883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03C65-50F6-B310-3471-17982929C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kern="100" dirty="0">
                <a:latin typeface="Aptos Black" panose="020B0004020202020204" pitchFamily="34" charset="0"/>
                <a:cs typeface="Times New Roman" panose="02020603050405020304" pitchFamily="18" charset="0"/>
              </a:rPr>
              <a:t>Visualization into the template data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6C56A-EFFB-726F-993F-F441F0804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Published on Tableau Public Server</a:t>
            </a:r>
          </a:p>
          <a:p>
            <a:r>
              <a:rPr lang="en-US" dirty="0"/>
              <a:t>Network name masked. Issuer identification kept confidential.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B483D0-96A7-A228-619C-55495712E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117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63DF51-71D1-0480-2F23-AE5886400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3D6CA-D26C-506E-0883-E9BAAF9EF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kern="100" dirty="0">
                <a:latin typeface="Aptos Black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Demonstration of the template and validation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BBD1E-180E-B7FF-80B4-709720104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>
                <a:hlinkClick r:id="rId2"/>
              </a:rPr>
              <a:t>PY2026 Objection &amp; Monitoring Information | Tableau Public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EC097B-4D38-E696-53B8-438129156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933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tdasgupta\AppData\Local\Microsoft\Windows\Temporary Internet Files\Content.IE5\VO259DFF\MP900398831[1].jpg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841812" y="2590800"/>
            <a:ext cx="6149788" cy="4016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82549"/>
          </a:xfrm>
        </p:spPr>
        <p:txBody>
          <a:bodyPr>
            <a:normAutofit/>
          </a:bodyPr>
          <a:lstStyle/>
          <a:p>
            <a:r>
              <a:rPr lang="en-US" sz="3200" b="1" dirty="0"/>
              <a:t>          Discussions &amp;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7142"/>
            <a:ext cx="8229600" cy="53392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800" dirty="0">
              <a:hlinkClick r:id="rId3"/>
            </a:endParaRPr>
          </a:p>
          <a:p>
            <a:pPr marL="0" indent="0" algn="ctr">
              <a:buNone/>
            </a:pPr>
            <a:r>
              <a:rPr lang="en-US" dirty="0"/>
              <a:t>Email </a:t>
            </a:r>
          </a:p>
          <a:p>
            <a:pPr marL="0" indent="0" algn="ctr">
              <a:buNone/>
            </a:pPr>
            <a:r>
              <a:rPr lang="en-US" dirty="0">
                <a:hlinkClick r:id="rId4"/>
              </a:rPr>
              <a:t>RHLD.DataOversight@arkansas.gov</a:t>
            </a:r>
            <a:r>
              <a:rPr lang="en-US" dirty="0"/>
              <a:t>   </a:t>
            </a:r>
            <a:endParaRPr lang="en-US" sz="2800" dirty="0"/>
          </a:p>
          <a:p>
            <a:pPr marL="0" indent="0" algn="ctr">
              <a:buNone/>
            </a:pPr>
            <a:endParaRPr lang="en-US" sz="1100" dirty="0"/>
          </a:p>
          <a:p>
            <a:pPr marL="0" indent="0" algn="ctr">
              <a:buNone/>
            </a:pPr>
            <a:endParaRPr lang="en-US" sz="4400" dirty="0"/>
          </a:p>
        </p:txBody>
      </p:sp>
      <p:pic>
        <p:nvPicPr>
          <p:cNvPr id="6" name="Picture 19" descr="C:\Users\tdasgupta\Documents\AID logo.JP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43800" y="5267325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 bwMode="auto">
          <a:xfrm>
            <a:off x="13448" y="5105400"/>
            <a:ext cx="1702166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661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B2B650-F072-8061-3296-A882852EE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0E035-4C46-FD37-279B-0EF076F5C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273FB-0AAC-FF00-45ED-973644E85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effectLst/>
                <a:latin typeface="Aptos Black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Introductions.</a:t>
            </a:r>
          </a:p>
          <a:p>
            <a:pPr marL="342900" marR="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effectLst/>
                <a:latin typeface="Aptos Black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PTNP process delayed.</a:t>
            </a:r>
          </a:p>
          <a:p>
            <a:pPr marL="342900" marR="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effectLst/>
                <a:latin typeface="Aptos Black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Customized Justification Template Overview.</a:t>
            </a:r>
          </a:p>
          <a:p>
            <a:pPr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latin typeface="Aptos Black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Demonstration of the template and validation.</a:t>
            </a:r>
          </a:p>
          <a:p>
            <a:pPr marL="342900" marR="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effectLst/>
                <a:latin typeface="Aptos Black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Reporting technical issues.</a:t>
            </a:r>
          </a:p>
          <a:p>
            <a:pPr marL="342900" marR="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effectLst/>
                <a:latin typeface="Aptos Black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Visualization into the template data and additional information available. </a:t>
            </a:r>
          </a:p>
          <a:p>
            <a:pPr marL="342900" marR="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latin typeface="Aptos Black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 &amp; A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26FAC4-E093-72E1-A581-60F5FF03C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851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85849F1-5FE0-8385-E56E-66B3119C1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lvl="0">
              <a:lnSpc>
                <a:spcPct val="115000"/>
              </a:lnSpc>
            </a:pPr>
            <a:r>
              <a:rPr lang="en-US" kern="100" dirty="0">
                <a:latin typeface="Aptos Black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PTNP process delayed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A36121-8152-C4A0-53D5-FB05D5635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3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4B6524-9120-45E9-AEA5-48348D209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>
              <a:spcBef>
                <a:spcPts val="0"/>
              </a:spcBef>
              <a:tabLst>
                <a:tab pos="1371600" algn="l"/>
              </a:tabLst>
            </a:pPr>
            <a:r>
              <a:rPr lang="en-US" sz="20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PTNP Round 2 should have been underway by this time of the year starting with provisioning of the Initial template &amp; kick-off meetings at the beginning of every round. </a:t>
            </a:r>
          </a:p>
          <a:p>
            <a:pPr marL="457200">
              <a:spcBef>
                <a:spcPts val="0"/>
              </a:spcBef>
              <a:tabLst>
                <a:tab pos="1371600" algn="l"/>
              </a:tabLst>
            </a:pPr>
            <a:r>
              <a:rPr lang="en-US" sz="20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The initial template needs work.</a:t>
            </a:r>
          </a:p>
          <a:p>
            <a:pPr marL="857250" lvl="1">
              <a:spcBef>
                <a:spcPts val="0"/>
              </a:spcBef>
              <a:tabLst>
                <a:tab pos="1371600" algn="l"/>
              </a:tabLst>
            </a:pPr>
            <a:r>
              <a:rPr lang="en-US" sz="16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Inclusion of retail pharmacies as a provider type to be monitored.</a:t>
            </a:r>
          </a:p>
          <a:p>
            <a:pPr marL="857250" lvl="1">
              <a:spcBef>
                <a:spcPts val="0"/>
              </a:spcBef>
              <a:tabLst>
                <a:tab pos="1371600" algn="l"/>
              </a:tabLst>
            </a:pPr>
            <a:r>
              <a:rPr lang="en-US" sz="16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The General Acute Care Hospital (GACH) list will be taken out of the PTNP data maintenance process and will include CMS-CCIIO’s last published list due August 1, 2025.</a:t>
            </a:r>
          </a:p>
          <a:p>
            <a:pPr marL="857250" lvl="1">
              <a:spcBef>
                <a:spcPts val="0"/>
              </a:spcBef>
              <a:tabLst>
                <a:tab pos="1371600" algn="l"/>
              </a:tabLst>
            </a:pPr>
            <a:r>
              <a:rPr lang="en-US" sz="16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Initial seeding issues discovered (Surge in PCPs with specialization etc. </a:t>
            </a:r>
          </a:p>
          <a:p>
            <a:pPr marL="114300" indent="0">
              <a:spcBef>
                <a:spcPts val="0"/>
              </a:spcBef>
              <a:buNone/>
              <a:tabLst>
                <a:tab pos="1371600" algn="l"/>
              </a:tabLst>
            </a:pPr>
            <a:r>
              <a:rPr lang="en-US" sz="26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  </a:t>
            </a:r>
          </a:p>
          <a:p>
            <a:pPr marL="114300" indent="0">
              <a:spcBef>
                <a:spcPts val="0"/>
              </a:spcBef>
              <a:buNone/>
              <a:tabLst>
                <a:tab pos="1371600" algn="l"/>
              </a:tabLst>
            </a:pPr>
            <a:endParaRPr lang="en-US" sz="2600" dirty="0"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88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3B1F6-9086-F316-1DD9-9CC03EF42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ABD51-9FDE-3FF9-75D1-E077D1E03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Aft>
                <a:spcPts val="300"/>
              </a:spcAft>
            </a:pPr>
            <a:r>
              <a:rPr lang="en-US" sz="2700" kern="1400" spc="-38" dirty="0"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are we?</a:t>
            </a:r>
          </a:p>
        </p:txBody>
      </p:sp>
      <p:pic>
        <p:nvPicPr>
          <p:cNvPr id="4" name="Content Placeholder 3" descr="Diagram&#10;&#10;AI-generated content may be incorrect.">
            <a:extLst>
              <a:ext uri="{FF2B5EF4-FFF2-40B4-BE49-F238E27FC236}">
                <a16:creationId xmlns:a16="http://schemas.microsoft.com/office/drawing/2014/main" id="{494B8798-09F5-1960-31E6-684E57FDE7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935940"/>
            <a:ext cx="9217633" cy="3474260"/>
          </a:xfrm>
          <a:prstGeom prst="rect">
            <a:avLst/>
          </a:prstGeom>
        </p:spPr>
      </p:pic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86C8D028-7BBD-61F8-98F1-9B0FA356F6E8}"/>
              </a:ext>
            </a:extLst>
          </p:cNvPr>
          <p:cNvSpPr/>
          <p:nvPr/>
        </p:nvSpPr>
        <p:spPr>
          <a:xfrm>
            <a:off x="2438400" y="5562600"/>
            <a:ext cx="1600200" cy="304800"/>
          </a:xfrm>
          <a:prstGeom prst="wedgeRectCallout">
            <a:avLst>
              <a:gd name="adj1" fmla="val 84447"/>
              <a:gd name="adj2" fmla="val -37964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We are here.</a:t>
            </a:r>
          </a:p>
        </p:txBody>
      </p:sp>
    </p:spTree>
    <p:extLst>
      <p:ext uri="{BB962C8B-B14F-4D97-AF65-F5344CB8AC3E}">
        <p14:creationId xmlns:p14="http://schemas.microsoft.com/office/powerpoint/2010/main" val="159865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56F3D-4EDA-2F90-CFB1-350524DB5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85103-50EC-8318-A64B-E43DCE70C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5D535-F511-372E-8BCB-760AB9B66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solidFill>
                  <a:schemeClr val="bg1">
                    <a:lumMod val="50000"/>
                  </a:schemeClr>
                </a:solidFill>
                <a:effectLst/>
                <a:latin typeface="Aptos Black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Introductions.</a:t>
            </a:r>
          </a:p>
          <a:p>
            <a:pPr marL="342900" marR="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solidFill>
                  <a:schemeClr val="bg1">
                    <a:lumMod val="50000"/>
                  </a:schemeClr>
                </a:solidFill>
                <a:effectLst/>
                <a:latin typeface="Aptos Black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PTNP process delayed.</a:t>
            </a:r>
          </a:p>
          <a:p>
            <a:pPr marL="342900" marR="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latin typeface="Aptos Black" panose="020B0004020202020204" pitchFamily="34" charset="0"/>
                <a:cs typeface="Times New Roman" panose="02020603050405020304" pitchFamily="18" charset="0"/>
              </a:rPr>
              <a:t>Customized Justification Template Overview.</a:t>
            </a:r>
          </a:p>
          <a:p>
            <a:pPr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latin typeface="Aptos Black" panose="020B0004020202020204" pitchFamily="34" charset="0"/>
                <a:cs typeface="Times New Roman" panose="02020603050405020304" pitchFamily="18" charset="0"/>
              </a:rPr>
              <a:t>Demonstration of the template and validation.</a:t>
            </a:r>
          </a:p>
          <a:p>
            <a:pPr marL="342900" marR="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solidFill>
                  <a:schemeClr val="bg1">
                    <a:lumMod val="50000"/>
                  </a:schemeClr>
                </a:solidFill>
                <a:latin typeface="Aptos Black" panose="020B0004020202020204" pitchFamily="34" charset="0"/>
                <a:cs typeface="Times New Roman" panose="02020603050405020304" pitchFamily="18" charset="0"/>
              </a:rPr>
              <a:t>Reporting technical issues.</a:t>
            </a:r>
          </a:p>
          <a:p>
            <a:pPr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solidFill>
                  <a:schemeClr val="bg1">
                    <a:lumMod val="50000"/>
                  </a:schemeClr>
                </a:solidFill>
                <a:latin typeface="Aptos Black" panose="020B0004020202020204" pitchFamily="34" charset="0"/>
                <a:cs typeface="Times New Roman" panose="02020603050405020304" pitchFamily="18" charset="0"/>
              </a:rPr>
              <a:t>Visualization into the template data and additional information available. </a:t>
            </a:r>
          </a:p>
          <a:p>
            <a:pPr marL="342900" marR="0" lvl="0" indent="-342900">
              <a:lnSpc>
                <a:spcPct val="115000"/>
              </a:lnSpc>
              <a:buFont typeface="+mj-lt"/>
              <a:buAutoNum type="arabicParenR"/>
            </a:pPr>
            <a:r>
              <a:rPr lang="en-US" sz="1600" kern="100" dirty="0">
                <a:solidFill>
                  <a:schemeClr val="bg1">
                    <a:lumMod val="50000"/>
                  </a:schemeClr>
                </a:solidFill>
                <a:latin typeface="Aptos Black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 &amp; A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C66262-8FF1-432F-CA80-F157BE9A3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86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000C38-EFE6-FCF5-316D-04AC38E1E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7BE9095-36C0-4BF3-36B8-4DEC77E4A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6</a:t>
            </a:fld>
            <a:endParaRPr lang="en-US"/>
          </a:p>
        </p:txBody>
      </p:sp>
      <p:pic>
        <p:nvPicPr>
          <p:cNvPr id="10" name="Picture 10" descr="C:\Users\tdasgupta\AppData\Local\Microsoft\Windows\Temporary Internet Files\Content.IE5\QECY1J48\724px-Office-excel.svg[1].png">
            <a:extLst>
              <a:ext uri="{FF2B5EF4-FFF2-40B4-BE49-F238E27FC236}">
                <a16:creationId xmlns:a16="http://schemas.microsoft.com/office/drawing/2014/main" id="{17800EBD-C7D9-3E51-E213-1856B1E55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7339" y="868212"/>
            <a:ext cx="407306" cy="576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1727FCA-6962-F10F-AB83-BAAC8CCA3A35}"/>
              </a:ext>
            </a:extLst>
          </p:cNvPr>
          <p:cNvSpPr txBox="1"/>
          <p:nvPr/>
        </p:nvSpPr>
        <p:spPr>
          <a:xfrm>
            <a:off x="1670582" y="924311"/>
            <a:ext cx="184021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Current Finalized Provider Type NPI Pool (PTNP)</a:t>
            </a:r>
          </a:p>
          <a:p>
            <a:r>
              <a:rPr lang="en-US" sz="900" dirty="0"/>
              <a:t>(Provider classifications vetted by the industry)</a:t>
            </a:r>
          </a:p>
        </p:txBody>
      </p:sp>
      <p:pic>
        <p:nvPicPr>
          <p:cNvPr id="12" name="Picture 10" descr="C:\Users\tdasgupta\AppData\Local\Microsoft\Windows\Temporary Internet Files\Content.IE5\QECY1J48\724px-Office-excel.svg[1].png">
            <a:extLst>
              <a:ext uri="{FF2B5EF4-FFF2-40B4-BE49-F238E27FC236}">
                <a16:creationId xmlns:a16="http://schemas.microsoft.com/office/drawing/2014/main" id="{A51E3A34-1CC8-AADF-9C3E-EF10DA5422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952" y="868211"/>
            <a:ext cx="450350" cy="636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7349C15-7915-2051-59FB-612B31261552}"/>
              </a:ext>
            </a:extLst>
          </p:cNvPr>
          <p:cNvSpPr txBox="1"/>
          <p:nvPr/>
        </p:nvSpPr>
        <p:spPr>
          <a:xfrm>
            <a:off x="5492204" y="755683"/>
            <a:ext cx="2550562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NA Template</a:t>
            </a:r>
          </a:p>
          <a:p>
            <a:r>
              <a:rPr lang="en-US" sz="900" dirty="0"/>
              <a:t>(Detailed Data. NPI &amp; Practicing locations) </a:t>
            </a:r>
          </a:p>
        </p:txBody>
      </p:sp>
      <p:pic>
        <p:nvPicPr>
          <p:cNvPr id="19" name="Picture 10" descr="C:\Users\tdasgupta\AppData\Local\Microsoft\Windows\Temporary Internet Files\Content.IE5\QECY1J48\724px-Office-excel.svg[1].png">
            <a:extLst>
              <a:ext uri="{FF2B5EF4-FFF2-40B4-BE49-F238E27FC236}">
                <a16:creationId xmlns:a16="http://schemas.microsoft.com/office/drawing/2014/main" id="{4EF5CCD7-6232-E9C0-DBA5-699B9C77A1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7365" y="2667000"/>
            <a:ext cx="407306" cy="576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8D7729F6-4495-44EE-7B50-28B3BB60C264}"/>
              </a:ext>
            </a:extLst>
          </p:cNvPr>
          <p:cNvSpPr txBox="1"/>
          <p:nvPr/>
        </p:nvSpPr>
        <p:spPr>
          <a:xfrm>
            <a:off x="6900608" y="2723100"/>
            <a:ext cx="2254418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QHP Sample Population file </a:t>
            </a:r>
          </a:p>
          <a:p>
            <a:r>
              <a:rPr lang="en-US" sz="900" dirty="0"/>
              <a:t>(Provided by CCIIO.)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7BA7BB0D-590E-ED08-7A31-D2A25231A0D8}"/>
              </a:ext>
            </a:extLst>
          </p:cNvPr>
          <p:cNvCxnSpPr>
            <a:cxnSpLocks/>
          </p:cNvCxnSpPr>
          <p:nvPr/>
        </p:nvCxnSpPr>
        <p:spPr>
          <a:xfrm flipH="1">
            <a:off x="4391041" y="1505171"/>
            <a:ext cx="727183" cy="811159"/>
          </a:xfrm>
          <a:prstGeom prst="straightConnector1">
            <a:avLst/>
          </a:prstGeom>
          <a:ln w="984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F6836BBB-BB50-F4F0-7A4A-FCC5B14980EE}"/>
              </a:ext>
            </a:extLst>
          </p:cNvPr>
          <p:cNvSpPr txBox="1"/>
          <p:nvPr/>
        </p:nvSpPr>
        <p:spPr>
          <a:xfrm>
            <a:off x="4931553" y="1615253"/>
            <a:ext cx="2612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680000"/>
                </a:solidFill>
              </a:rPr>
              <a:t>Provider locations</a:t>
            </a:r>
          </a:p>
          <a:p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B78031A-0C3A-41A6-5A81-BBDA3A9A33A8}"/>
              </a:ext>
            </a:extLst>
          </p:cNvPr>
          <p:cNvCxnSpPr>
            <a:cxnSpLocks/>
          </p:cNvCxnSpPr>
          <p:nvPr/>
        </p:nvCxnSpPr>
        <p:spPr>
          <a:xfrm flipH="1">
            <a:off x="4942245" y="2970987"/>
            <a:ext cx="1306155" cy="0"/>
          </a:xfrm>
          <a:prstGeom prst="straightConnector1">
            <a:avLst/>
          </a:prstGeom>
          <a:ln w="984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82C5C4BF-BF13-B9A8-0C90-6F59D948F6F5}"/>
              </a:ext>
            </a:extLst>
          </p:cNvPr>
          <p:cNvSpPr txBox="1"/>
          <p:nvPr/>
        </p:nvSpPr>
        <p:spPr>
          <a:xfrm>
            <a:off x="5275306" y="2333351"/>
            <a:ext cx="1201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680000"/>
                </a:solidFill>
              </a:rPr>
              <a:t>Consumer locations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76142DEB-331E-35D2-35C0-2DB4D9E481EE}"/>
              </a:ext>
            </a:extLst>
          </p:cNvPr>
          <p:cNvCxnSpPr>
            <a:cxnSpLocks/>
          </p:cNvCxnSpPr>
          <p:nvPr/>
        </p:nvCxnSpPr>
        <p:spPr>
          <a:xfrm>
            <a:off x="2674983" y="1639711"/>
            <a:ext cx="835810" cy="778207"/>
          </a:xfrm>
          <a:prstGeom prst="straightConnector1">
            <a:avLst/>
          </a:prstGeom>
          <a:ln w="984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FCB0A013-C2A1-08D6-17C0-B197B3FE3A80}"/>
              </a:ext>
            </a:extLst>
          </p:cNvPr>
          <p:cNvSpPr txBox="1"/>
          <p:nvPr/>
        </p:nvSpPr>
        <p:spPr>
          <a:xfrm>
            <a:off x="2057400" y="1808035"/>
            <a:ext cx="1617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680000"/>
                </a:solidFill>
              </a:rPr>
              <a:t>Provider classifications</a:t>
            </a:r>
          </a:p>
        </p:txBody>
      </p:sp>
      <p:pic>
        <p:nvPicPr>
          <p:cNvPr id="52" name="Picture 51" descr="Icon&#10;&#10;Description automatically generated">
            <a:extLst>
              <a:ext uri="{FF2B5EF4-FFF2-40B4-BE49-F238E27FC236}">
                <a16:creationId xmlns:a16="http://schemas.microsoft.com/office/drawing/2014/main" id="{BE7370BA-DFC5-37A7-B7DB-50C657574A0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3438055" y="2446522"/>
            <a:ext cx="1283393" cy="987695"/>
          </a:xfrm>
          <a:prstGeom prst="rect">
            <a:avLst/>
          </a:prstGeom>
        </p:spPr>
      </p:pic>
      <p:pic>
        <p:nvPicPr>
          <p:cNvPr id="54" name="Picture 10" descr="C:\Users\tdasgupta\AppData\Local\Microsoft\Windows\Temporary Internet Files\Content.IE5\QECY1J48\724px-Office-excel.svg[1].png">
            <a:extLst>
              <a:ext uri="{FF2B5EF4-FFF2-40B4-BE49-F238E27FC236}">
                <a16:creationId xmlns:a16="http://schemas.microsoft.com/office/drawing/2014/main" id="{982AD7C0-5B9D-9AA7-0811-3545AF4269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129" y="2406147"/>
            <a:ext cx="407306" cy="576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TextBox 54">
            <a:extLst>
              <a:ext uri="{FF2B5EF4-FFF2-40B4-BE49-F238E27FC236}">
                <a16:creationId xmlns:a16="http://schemas.microsoft.com/office/drawing/2014/main" id="{7481D8D4-B51F-796E-96F6-CD2DFAFB3FD4}"/>
              </a:ext>
            </a:extLst>
          </p:cNvPr>
          <p:cNvSpPr txBox="1"/>
          <p:nvPr/>
        </p:nvSpPr>
        <p:spPr>
          <a:xfrm>
            <a:off x="33968" y="2940370"/>
            <a:ext cx="1840211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CCIIO NA Drive Distance for each Provider Type &amp; Medicare County type </a:t>
            </a:r>
          </a:p>
          <a:p>
            <a:endParaRPr lang="en-US" sz="900" dirty="0"/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C00F1D90-9785-74A3-5BB9-2B4289435EC6}"/>
              </a:ext>
            </a:extLst>
          </p:cNvPr>
          <p:cNvCxnSpPr>
            <a:cxnSpLocks/>
          </p:cNvCxnSpPr>
          <p:nvPr/>
        </p:nvCxnSpPr>
        <p:spPr>
          <a:xfrm flipV="1">
            <a:off x="1892837" y="3115586"/>
            <a:ext cx="1381596" cy="5666"/>
          </a:xfrm>
          <a:prstGeom prst="straightConnector1">
            <a:avLst/>
          </a:prstGeom>
          <a:ln w="984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5B19252C-3E75-A30B-F7FF-B65095B2F294}"/>
              </a:ext>
            </a:extLst>
          </p:cNvPr>
          <p:cNvSpPr txBox="1"/>
          <p:nvPr/>
        </p:nvSpPr>
        <p:spPr>
          <a:xfrm>
            <a:off x="1657424" y="2722082"/>
            <a:ext cx="17202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680000"/>
                </a:solidFill>
              </a:rPr>
              <a:t>CCIIO requirements</a:t>
            </a:r>
          </a:p>
        </p:txBody>
      </p:sp>
      <p:pic>
        <p:nvPicPr>
          <p:cNvPr id="60" name="Picture 10" descr="C:\Users\tdasgupta\AppData\Local\Microsoft\Windows\Temporary Internet Files\Content.IE5\QECY1J48\724px-Office-excel.svg[1].png">
            <a:extLst>
              <a:ext uri="{FF2B5EF4-FFF2-40B4-BE49-F238E27FC236}">
                <a16:creationId xmlns:a16="http://schemas.microsoft.com/office/drawing/2014/main" id="{E5421268-90CB-1846-30E5-ABF4C564FB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740" y="4735800"/>
            <a:ext cx="407306" cy="576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8841FEE9-8C85-31A7-7D81-CBC9865863A2}"/>
              </a:ext>
            </a:extLst>
          </p:cNvPr>
          <p:cNvSpPr txBox="1"/>
          <p:nvPr/>
        </p:nvSpPr>
        <p:spPr>
          <a:xfrm>
            <a:off x="3189454" y="4698774"/>
            <a:ext cx="2254418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AR Justification Template </a:t>
            </a:r>
          </a:p>
          <a:p>
            <a:r>
              <a:rPr lang="en-US" sz="900" dirty="0"/>
              <a:t>(Justifications for shortcomings on county level statistics for different provider types)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5D3C42B-0D6A-7890-14C8-2A42EE3EB06D}"/>
              </a:ext>
            </a:extLst>
          </p:cNvPr>
          <p:cNvSpPr txBox="1"/>
          <p:nvPr/>
        </p:nvSpPr>
        <p:spPr>
          <a:xfrm>
            <a:off x="2868741" y="3398480"/>
            <a:ext cx="2846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AID’s Computation of coverage %  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D4D14E2E-6E74-EDF9-05D0-2F54F54E73E1}"/>
              </a:ext>
            </a:extLst>
          </p:cNvPr>
          <p:cNvCxnSpPr>
            <a:cxnSpLocks/>
          </p:cNvCxnSpPr>
          <p:nvPr/>
        </p:nvCxnSpPr>
        <p:spPr>
          <a:xfrm>
            <a:off x="3924373" y="3706257"/>
            <a:ext cx="0" cy="941943"/>
          </a:xfrm>
          <a:prstGeom prst="straightConnector1">
            <a:avLst/>
          </a:prstGeom>
          <a:ln w="984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77AE4518-9F0D-C4FE-337E-E247D9FE7114}"/>
              </a:ext>
            </a:extLst>
          </p:cNvPr>
          <p:cNvSpPr txBox="1"/>
          <p:nvPr/>
        </p:nvSpPr>
        <p:spPr>
          <a:xfrm>
            <a:off x="3981360" y="3821644"/>
            <a:ext cx="1338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680000"/>
                </a:solidFill>
              </a:rPr>
              <a:t>Network Shortcomings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4FDD75-F527-7298-7248-8A4024D59CB9}"/>
              </a:ext>
            </a:extLst>
          </p:cNvPr>
          <p:cNvSpPr txBox="1"/>
          <p:nvPr/>
        </p:nvSpPr>
        <p:spPr>
          <a:xfrm>
            <a:off x="304800" y="22860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680000"/>
                </a:solidFill>
                <a:latin typeface="Stencil" panose="040409050D0802020404" pitchFamily="82" charset="0"/>
              </a:rPr>
              <a:t>Round 1: AID’s </a:t>
            </a:r>
            <a:r>
              <a:rPr lang="en-US" sz="2800" dirty="0" err="1">
                <a:solidFill>
                  <a:srgbClr val="680000"/>
                </a:solidFill>
                <a:latin typeface="Stencil" panose="040409050D0802020404" pitchFamily="82" charset="0"/>
              </a:rPr>
              <a:t>na</a:t>
            </a:r>
            <a:r>
              <a:rPr lang="en-US" sz="2800" dirty="0">
                <a:solidFill>
                  <a:srgbClr val="680000"/>
                </a:solidFill>
                <a:latin typeface="Stencil" panose="040409050D0802020404" pitchFamily="82" charset="0"/>
              </a:rPr>
              <a:t> Computation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A48DF93-07B2-08D9-0D15-59737B1A5590}"/>
              </a:ext>
            </a:extLst>
          </p:cNvPr>
          <p:cNvSpPr txBox="1"/>
          <p:nvPr/>
        </p:nvSpPr>
        <p:spPr>
          <a:xfrm rot="21104068">
            <a:off x="2419640" y="5101293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680000"/>
                </a:solidFill>
                <a:latin typeface="Stencil" panose="040409050D0802020404" pitchFamily="82" charset="0"/>
              </a:rPr>
              <a:t>Customized</a:t>
            </a:r>
          </a:p>
        </p:txBody>
      </p:sp>
      <p:pic>
        <p:nvPicPr>
          <p:cNvPr id="3" name="Picture 10" descr="C:\Users\tdasgupta\AppData\Local\Microsoft\Windows\Temporary Internet Files\Content.IE5\QECY1J48\724px-Office-excel.svg[1].png">
            <a:extLst>
              <a:ext uri="{FF2B5EF4-FFF2-40B4-BE49-F238E27FC236}">
                <a16:creationId xmlns:a16="http://schemas.microsoft.com/office/drawing/2014/main" id="{BA3F4F88-935E-8661-336E-E6F4DE37B7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3352" y="1020611"/>
            <a:ext cx="450350" cy="636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0" descr="C:\Users\tdasgupta\AppData\Local\Microsoft\Windows\Temporary Internet Files\Content.IE5\QECY1J48\724px-Office-excel.svg[1].png">
            <a:extLst>
              <a:ext uri="{FF2B5EF4-FFF2-40B4-BE49-F238E27FC236}">
                <a16:creationId xmlns:a16="http://schemas.microsoft.com/office/drawing/2014/main" id="{DE89C914-2B35-9B0A-2899-0C17C84DDC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5752" y="1173011"/>
            <a:ext cx="450350" cy="636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652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781B4-0E82-F8A5-004C-7F447938D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Customized Justification Template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5F40B-76EA-A5A0-71E3-808F5DC5D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More than a justification template, it communicates all network deficiencies. </a:t>
            </a:r>
          </a:p>
          <a:p>
            <a:r>
              <a:rPr lang="en-US" sz="2400" dirty="0"/>
              <a:t>Department knows when providers are unavailable and such deficiencies are separated out as “Informational” for periodic monitoring – no justifications needed for them. </a:t>
            </a:r>
          </a:p>
          <a:p>
            <a:r>
              <a:rPr lang="en-US" sz="2400" dirty="0"/>
              <a:t>Objections have been issued when improvement is possible based on the collective data from all issuers. Justifications are needed for all objections </a:t>
            </a:r>
          </a:p>
          <a:p>
            <a:r>
              <a:rPr lang="en-US" sz="2400" dirty="0"/>
              <a:t>Anyone with a deficiency, categorized as Objections or Informational are required to answer some questions on monitoring and mitigating measures.   </a:t>
            </a:r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5D2E7D-F09A-5EF4-688E-1DDEBE5EE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53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FD6673-C847-A3DD-C1C2-074B72803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D47D0-CCD7-CDD4-B9D8-037E1E884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Customized Justification Template Overview- contd.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1B5D6-82A5-8575-888F-F61201BE4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Objectives:</a:t>
            </a:r>
          </a:p>
          <a:p>
            <a:pPr lvl="1"/>
            <a:r>
              <a:rPr lang="en-US" sz="2000" dirty="0"/>
              <a:t>Consolidate all network shortcomings and communications in one document.</a:t>
            </a:r>
          </a:p>
          <a:p>
            <a:pPr lvl="1"/>
            <a:r>
              <a:rPr lang="en-US" sz="2000" dirty="0"/>
              <a:t>Reduce unnecessary back-and-forth communication. </a:t>
            </a:r>
          </a:p>
          <a:p>
            <a:pPr lvl="1"/>
            <a:r>
              <a:rPr lang="en-US" sz="2000" dirty="0"/>
              <a:t>Ensure effective responses with validation.</a:t>
            </a:r>
          </a:p>
          <a:p>
            <a:r>
              <a:rPr lang="en-US" dirty="0"/>
              <a:t>Action:</a:t>
            </a:r>
          </a:p>
          <a:p>
            <a:pPr lvl="1"/>
            <a:r>
              <a:rPr lang="en-US" sz="2000" dirty="0"/>
              <a:t>Understand details in Overview &amp; User Control tabs *before* starting to work on the template. </a:t>
            </a:r>
          </a:p>
          <a:p>
            <a:pPr lvl="1"/>
            <a:r>
              <a:rPr lang="en-US" sz="2000" dirty="0"/>
              <a:t>Complete and validate. Templates not validated will be considered incomplete.</a:t>
            </a:r>
          </a:p>
          <a:p>
            <a:pPr lvl="1"/>
            <a:r>
              <a:rPr lang="en-US" sz="2000" dirty="0"/>
              <a:t>If NA template needed to be updated submit that as well by the deadline.</a:t>
            </a:r>
          </a:p>
          <a:p>
            <a:pPr lvl="1"/>
            <a:r>
              <a:rPr lang="en-US" sz="2000" dirty="0"/>
              <a:t>Deadline: Submissions by July 29, 2025.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8F57D8-5643-B1D8-4CC5-0E0FE1CE0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93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90E56-9F81-CE6C-884C-2ADD885EA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kern="100" dirty="0">
                <a:latin typeface="Aptos Black" panose="020B0004020202020204" pitchFamily="34" charset="0"/>
                <a:cs typeface="Times New Roman" panose="02020603050405020304" pitchFamily="18" charset="0"/>
              </a:rPr>
              <a:t>Demonstration of the template &amp; validation.</a:t>
            </a:r>
            <a:br>
              <a:rPr lang="en-US" kern="100" dirty="0">
                <a:latin typeface="Aptos Black" panose="020B000402020202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99025-D696-68AC-98CB-5E7B95E2A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4E6BE2-1054-4074-9C77-9AA337981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CB69-547C-4F68-819F-474A80AB01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668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1.xml"/></Relationships>
</file>

<file path=customXml/_rels/item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2.xml"/></Relationships>
</file>

<file path=customXml/_rels/item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3.xml"/></Relationships>
</file>

<file path=customXml/_rels/item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4.xml"/></Relationships>
</file>

<file path=customXml/_rels/item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5.xml"/></Relationships>
</file>

<file path=customXml/_rels/item5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6.xml"/></Relationships>
</file>

<file path=customXml/_rels/item5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7.xml"/></Relationships>
</file>

<file path=customXml/_rels/item5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8.xml"/></Relationships>
</file>

<file path=customXml/_rels/item5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9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6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0.xml"/></Relationships>
</file>

<file path=customXml/_rels/item6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1.xml"/></Relationships>
</file>

<file path=customXml/_rels/item6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2.xml"/></Relationships>
</file>

<file path=customXml/_rels/item6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3.xml"/></Relationships>
</file>

<file path=customXml/_rels/item6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4.xml"/></Relationships>
</file>

<file path=customXml/_rels/item6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5.xml"/></Relationships>
</file>

<file path=customXml/_rels/item6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16.xml><?xml version="1.0" encoding="utf-8"?>
<EsriMapsInfo xmlns="ESRI.ArcGIS.Mapping.OfficeIntegration.PowerPointInfo">
  <Version>Version1</Version>
  <RequiresSignIn>False</RequiresSignIn>
</EsriMapsInfo>
</file>

<file path=customXml/item17.xml><?xml version="1.0" encoding="utf-8"?>
<EsriMapsInfo xmlns="ESRI.ArcGIS.Mapping.OfficeIntegration.PowerPointInfo">
  <Version>Version1</Version>
  <RequiresSignIn>False</RequiresSignIn>
</EsriMapsInfo>
</file>

<file path=customXml/item18.xml><?xml version="1.0" encoding="utf-8"?>
<EsriMapsInfo xmlns="ESRI.ArcGIS.Mapping.OfficeIntegration.PowerPointInfo">
  <Version>Version1</Version>
  <RequiresSignIn>False</RequiresSignIn>
</EsriMapsInfo>
</file>

<file path=customXml/item19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20.xml><?xml version="1.0" encoding="utf-8"?>
<EsriMapsInfo xmlns="ESRI.ArcGIS.Mapping.OfficeIntegration.PowerPointInfo">
  <Version>Version1</Version>
  <RequiresSignIn>False</RequiresSignIn>
</EsriMapsInfo>
</file>

<file path=customXml/item21.xml><?xml version="1.0" encoding="utf-8"?>
<EsriMapsInfo xmlns="ESRI.ArcGIS.Mapping.OfficeIntegration.PowerPointInfo">
  <Version>Version1</Version>
  <RequiresSignIn>False</RequiresSignIn>
</EsriMapsInfo>
</file>

<file path=customXml/item22.xml><?xml version="1.0" encoding="utf-8"?>
<EsriMapsInfo xmlns="ESRI.ArcGIS.Mapping.OfficeIntegration.PowerPointInfo">
  <Version>Version1</Version>
  <RequiresSignIn>False</RequiresSignIn>
</EsriMapsInfo>
</file>

<file path=customXml/item23.xml><?xml version="1.0" encoding="utf-8"?>
<EsriMapsInfo xmlns="ESRI.ArcGIS.Mapping.OfficeIntegration.PowerPointInfo">
  <Version>Version1</Version>
  <RequiresSignIn>False</RequiresSignIn>
</EsriMapsInfo>
</file>

<file path=customXml/item24.xml><?xml version="1.0" encoding="utf-8"?>
<EsriMapsInfo xmlns="ESRI.ArcGIS.Mapping.OfficeIntegration.PowerPointInfo">
  <Version>Version1</Version>
  <RequiresSignIn>False</RequiresSignIn>
</EsriMapsInfo>
</file>

<file path=customXml/item25.xml><?xml version="1.0" encoding="utf-8"?>
<EsriMapsInfo xmlns="ESRI.ArcGIS.Mapping.OfficeIntegration.PowerPointInfo">
  <Version>Version1</Version>
  <RequiresSignIn>False</RequiresSignIn>
</EsriMapsInfo>
</file>

<file path=customXml/item26.xml><?xml version="1.0" encoding="utf-8"?>
<EsriMapsInfo xmlns="ESRI.ArcGIS.Mapping.OfficeIntegration.PowerPointInfo">
  <Version>Version1</Version>
  <RequiresSignIn>False</RequiresSignIn>
</EsriMapsInfo>
</file>

<file path=customXml/item27.xml><?xml version="1.0" encoding="utf-8"?>
<EsriMapsInfo xmlns="ESRI.ArcGIS.Mapping.OfficeIntegration.PowerPointInfo">
  <Version>Version1</Version>
  <RequiresSignIn>False</RequiresSignIn>
</EsriMapsInfo>
</file>

<file path=customXml/item28.xml><?xml version="1.0" encoding="utf-8"?>
<EsriMapsInfo xmlns="ESRI.ArcGIS.Mapping.OfficeIntegration.PowerPointInfo">
  <Version>Version1</Version>
  <RequiresSignIn>False</RequiresSignIn>
</EsriMapsInfo>
</file>

<file path=customXml/item29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30.xml><?xml version="1.0" encoding="utf-8"?>
<EsriMapsInfo xmlns="ESRI.ArcGIS.Mapping.OfficeIntegration.PowerPointInfo">
  <Version>Version1</Version>
  <RequiresSignIn>False</RequiresSignIn>
</EsriMapsInfo>
</file>

<file path=customXml/item31.xml><?xml version="1.0" encoding="utf-8"?>
<EsriMapsInfo xmlns="ESRI.ArcGIS.Mapping.OfficeIntegration.PowerPointInfo">
  <Version>Version1</Version>
  <RequiresSignIn>False</RequiresSignIn>
</EsriMapsInfo>
</file>

<file path=customXml/item32.xml><?xml version="1.0" encoding="utf-8"?>
<EsriMapsInfo xmlns="ESRI.ArcGIS.Mapping.OfficeIntegration.PowerPointInfo">
  <Version>Version1</Version>
  <RequiresSignIn>False</RequiresSignIn>
</EsriMapsInfo>
</file>

<file path=customXml/item33.xml><?xml version="1.0" encoding="utf-8"?>
<EsriMapsInfo xmlns="ESRI.ArcGIS.Mapping.OfficeIntegration.PowerPointInfo">
  <Version>Version1</Version>
  <RequiresSignIn>False</RequiresSignIn>
</EsriMapsInfo>
</file>

<file path=customXml/item34.xml><?xml version="1.0" encoding="utf-8"?>
<EsriMapsInfo xmlns="ESRI.ArcGIS.Mapping.OfficeIntegration.PowerPointInfo">
  <Version>Version1</Version>
  <RequiresSignIn>False</RequiresSignIn>
</EsriMapsInfo>
</file>

<file path=customXml/item35.xml><?xml version="1.0" encoding="utf-8"?>
<EsriMapsInfo xmlns="ESRI.ArcGIS.Mapping.OfficeIntegration.PowerPointInfo">
  <Version>Version1</Version>
  <RequiresSignIn>False</RequiresSignIn>
</EsriMapsInfo>
</file>

<file path=customXml/item36.xml><?xml version="1.0" encoding="utf-8"?>
<EsriMapsInfo xmlns="ESRI.ArcGIS.Mapping.OfficeIntegration.PowerPointInfo">
  <Version>Version1</Version>
  <RequiresSignIn>False</RequiresSignIn>
</EsriMapsInfo>
</file>

<file path=customXml/item37.xml><?xml version="1.0" encoding="utf-8"?>
<EsriMapsInfo xmlns="ESRI.ArcGIS.Mapping.OfficeIntegration.PowerPointInfo">
  <Version>Version1</Version>
  <RequiresSignIn>False</RequiresSignIn>
</EsriMapsInfo>
</file>

<file path=customXml/item38.xml><?xml version="1.0" encoding="utf-8"?>
<EsriMapsInfo xmlns="ESRI.ArcGIS.Mapping.OfficeIntegration.PowerPointInfo">
  <Version>Version1</Version>
  <RequiresSignIn>False</RequiresSignIn>
</EsriMapsInfo>
</file>

<file path=customXml/item39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40.xml><?xml version="1.0" encoding="utf-8"?>
<EsriMapsInfo xmlns="ESRI.ArcGIS.Mapping.OfficeIntegration.PowerPointInfo">
  <Version>Version1</Version>
  <RequiresSignIn>False</RequiresSignIn>
</EsriMapsInfo>
</file>

<file path=customXml/item41.xml><?xml version="1.0" encoding="utf-8"?>
<EsriMapsInfo xmlns="ESRI.ArcGIS.Mapping.OfficeIntegration.PowerPointInfo">
  <Version>Version1</Version>
  <RequiresSignIn>False</RequiresSignIn>
</EsriMapsInfo>
</file>

<file path=customXml/item42.xml><?xml version="1.0" encoding="utf-8"?>
<EsriMapsInfo xmlns="ESRI.ArcGIS.Mapping.OfficeIntegration.PowerPointInfo">
  <Version>Version1</Version>
  <RequiresSignIn>False</RequiresSignIn>
</EsriMapsInfo>
</file>

<file path=customXml/item43.xml><?xml version="1.0" encoding="utf-8"?>
<EsriMapsInfo xmlns="ESRI.ArcGIS.Mapping.OfficeIntegration.PowerPointInfo">
  <Version>Version1</Version>
  <RequiresSignIn>False</RequiresSignIn>
</EsriMapsInfo>
</file>

<file path=customXml/item44.xml><?xml version="1.0" encoding="utf-8"?>
<EsriMapsInfo xmlns="ESRI.ArcGIS.Mapping.OfficeIntegration.PowerPointInfo">
  <Version>Version1</Version>
  <RequiresSignIn>False</RequiresSignIn>
</EsriMapsInfo>
</file>

<file path=customXml/item45.xml><?xml version="1.0" encoding="utf-8"?>
<EsriMapsInfo xmlns="ESRI.ArcGIS.Mapping.OfficeIntegration.PowerPointInfo">
  <Version>Version1</Version>
  <RequiresSignIn>False</RequiresSignIn>
</EsriMapsInfo>
</file>

<file path=customXml/item46.xml><?xml version="1.0" encoding="utf-8"?>
<EsriMapsInfo xmlns="ESRI.ArcGIS.Mapping.OfficeIntegration.PowerPointInfo">
  <Version>Version1</Version>
  <RequiresSignIn>False</RequiresSignIn>
</EsriMapsInfo>
</file>

<file path=customXml/item47.xml><?xml version="1.0" encoding="utf-8"?>
<EsriMapsInfo xmlns="ESRI.ArcGIS.Mapping.OfficeIntegration.PowerPointInfo">
  <Version>Version1</Version>
  <RequiresSignIn>False</RequiresSignIn>
</EsriMapsInfo>
</file>

<file path=customXml/item48.xml><?xml version="1.0" encoding="utf-8"?>
<EsriMapsInfo xmlns="ESRI.ArcGIS.Mapping.OfficeIntegration.PowerPointInfo">
  <Version>Version1</Version>
  <RequiresSignIn>False</RequiresSignIn>
</EsriMapsInfo>
</file>

<file path=customXml/item49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50.xml><?xml version="1.0" encoding="utf-8"?>
<EsriMapsInfo xmlns="ESRI.ArcGIS.Mapping.OfficeIntegration.PowerPointInfo">
  <Version>Version1</Version>
  <RequiresSignIn>False</RequiresSignIn>
</EsriMapsInfo>
</file>

<file path=customXml/item51.xml><?xml version="1.0" encoding="utf-8"?>
<EsriMapsInfo xmlns="ESRI.ArcGIS.Mapping.OfficeIntegration.PowerPointInfo">
  <Version>Version1</Version>
  <RequiresSignIn>False</RequiresSignIn>
</EsriMapsInfo>
</file>

<file path=customXml/item52.xml><?xml version="1.0" encoding="utf-8"?>
<EsriMapsInfo xmlns="ESRI.ArcGIS.Mapping.OfficeIntegration.PowerPointInfo">
  <Version>Version1</Version>
  <RequiresSignIn>False</RequiresSignIn>
</EsriMapsInfo>
</file>

<file path=customXml/item53.xml><?xml version="1.0" encoding="utf-8"?>
<EsriMapsInfo xmlns="ESRI.ArcGIS.Mapping.OfficeIntegration.PowerPointInfo">
  <Version>Version1</Version>
  <RequiresSignIn>False</RequiresSignIn>
</EsriMapsInfo>
</file>

<file path=customXml/item54.xml><?xml version="1.0" encoding="utf-8"?>
<EsriMapsInfo xmlns="ESRI.ArcGIS.Mapping.OfficeIntegration.PowerPointInfo">
  <Version>Version1</Version>
  <RequiresSignIn>False</RequiresSignIn>
</EsriMapsInfo>
</file>

<file path=customXml/item55.xml><?xml version="1.0" encoding="utf-8"?>
<EsriMapsInfo xmlns="ESRI.ArcGIS.Mapping.OfficeIntegration.PowerPointInfo">
  <Version>Version1</Version>
  <RequiresSignIn>False</RequiresSignIn>
</EsriMapsInfo>
</file>

<file path=customXml/item56.xml><?xml version="1.0" encoding="utf-8"?>
<EsriMapsInfo xmlns="ESRI.ArcGIS.Mapping.OfficeIntegration.PowerPointInfo">
  <Version>Version1</Version>
  <RequiresSignIn>False</RequiresSignIn>
</EsriMapsInfo>
</file>

<file path=customXml/item57.xml><?xml version="1.0" encoding="utf-8"?>
<EsriMapsInfo xmlns="ESRI.ArcGIS.Mapping.OfficeIntegration.PowerPointInfo">
  <Version>Version1</Version>
  <RequiresSignIn>False</RequiresSignIn>
</EsriMapsInfo>
</file>

<file path=customXml/item58.xml><?xml version="1.0" encoding="utf-8"?>
<EsriMapsInfo xmlns="ESRI.ArcGIS.Mapping.OfficeIntegration.PowerPointInfo">
  <Version>Version1</Version>
  <RequiresSignIn>False</RequiresSignIn>
</EsriMapsInfo>
</file>

<file path=customXml/item59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60.xml><?xml version="1.0" encoding="utf-8"?>
<EsriMapsInfo xmlns="ESRI.ArcGIS.Mapping.OfficeIntegration.PowerPointInfo">
  <Version>Version1</Version>
  <RequiresSignIn>False</RequiresSignIn>
</EsriMapsInfo>
</file>

<file path=customXml/item61.xml><?xml version="1.0" encoding="utf-8"?>
<EsriMapsInfo xmlns="ESRI.ArcGIS.Mapping.OfficeIntegration.PowerPointInfo">
  <Version>Version1</Version>
  <RequiresSignIn>False</RequiresSignIn>
</EsriMapsInfo>
</file>

<file path=customXml/item62.xml><?xml version="1.0" encoding="utf-8"?>
<EsriMapsInfo xmlns="ESRI.ArcGIS.Mapping.OfficeIntegration.PowerPointInfo">
  <Version>Version1</Version>
  <RequiresSignIn>False</RequiresSignIn>
</EsriMapsInfo>
</file>

<file path=customXml/item63.xml><?xml version="1.0" encoding="utf-8"?>
<EsriMapsInfo xmlns="ESRI.ArcGIS.Mapping.OfficeIntegration.PowerPointInfo">
  <Version>Version1</Version>
  <RequiresSignIn>False</RequiresSignIn>
</EsriMapsInfo>
</file>

<file path=customXml/item64.xml><?xml version="1.0" encoding="utf-8"?>
<EsriMapsInfo xmlns="ESRI.ArcGIS.Mapping.OfficeIntegration.PowerPointInfo">
  <Version>Version1</Version>
  <RequiresSignIn>False</RequiresSignIn>
</EsriMapsInfo>
</file>

<file path=customXml/item65.xml><?xml version="1.0" encoding="utf-8"?>
<EsriMapsInfo xmlns="ESRI.ArcGIS.Mapping.OfficeIntegration.PowerPointInfo">
  <Version>Version1</Version>
  <RequiresSignIn>False</RequiresSignIn>
</EsriMapsInfo>
</file>

<file path=customXml/item6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82366CA7-A48A-4DB4-BB6F-EDAD40B85355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95873621-DB13-41FD-A09C-68FF686309ED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75F5E040-A717-4034-8E0E-C42F9EDE516F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CABD4A5E-A831-4E26-8EE1-A0B2F00CFE4D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7E9EE3FB-0A9D-46C9-960D-9551BF84DDAE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4CBF4582-CFC1-4B17-B83C-9603953ABC6F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8E126224-C7BA-4FAA-B5DE-681B7FCE125A}">
  <ds:schemaRefs>
    <ds:schemaRef ds:uri="ESRI.ArcGIS.Mapping.OfficeIntegration.PowerPointInfo"/>
  </ds:schemaRefs>
</ds:datastoreItem>
</file>

<file path=customXml/itemProps16.xml><?xml version="1.0" encoding="utf-8"?>
<ds:datastoreItem xmlns:ds="http://schemas.openxmlformats.org/officeDocument/2006/customXml" ds:itemID="{51810C8C-EAB8-4673-B384-9B3497953FEA}">
  <ds:schemaRefs>
    <ds:schemaRef ds:uri="ESRI.ArcGIS.Mapping.OfficeIntegration.PowerPointInfo"/>
  </ds:schemaRefs>
</ds:datastoreItem>
</file>

<file path=customXml/itemProps17.xml><?xml version="1.0" encoding="utf-8"?>
<ds:datastoreItem xmlns:ds="http://schemas.openxmlformats.org/officeDocument/2006/customXml" ds:itemID="{2F551329-C669-4800-BA74-537DDAEB18CC}">
  <ds:schemaRefs>
    <ds:schemaRef ds:uri="ESRI.ArcGIS.Mapping.OfficeIntegration.PowerPointInfo"/>
  </ds:schemaRefs>
</ds:datastoreItem>
</file>

<file path=customXml/itemProps18.xml><?xml version="1.0" encoding="utf-8"?>
<ds:datastoreItem xmlns:ds="http://schemas.openxmlformats.org/officeDocument/2006/customXml" ds:itemID="{9EDBD9C2-8A96-4F0D-B62F-31CA39B65FCD}">
  <ds:schemaRefs>
    <ds:schemaRef ds:uri="ESRI.ArcGIS.Mapping.OfficeIntegration.PowerPointInfo"/>
  </ds:schemaRefs>
</ds:datastoreItem>
</file>

<file path=customXml/itemProps19.xml><?xml version="1.0" encoding="utf-8"?>
<ds:datastoreItem xmlns:ds="http://schemas.openxmlformats.org/officeDocument/2006/customXml" ds:itemID="{4D9EB598-8D15-4668-876F-B2D5649BD3E4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F9AD0B84-F323-4A0B-9713-7F72FB287D1C}">
  <ds:schemaRefs>
    <ds:schemaRef ds:uri="ESRI.ArcGIS.Mapping.OfficeIntegration.PowerPointInfo"/>
  </ds:schemaRefs>
</ds:datastoreItem>
</file>

<file path=customXml/itemProps20.xml><?xml version="1.0" encoding="utf-8"?>
<ds:datastoreItem xmlns:ds="http://schemas.openxmlformats.org/officeDocument/2006/customXml" ds:itemID="{F366BFF3-1FE6-4E77-9FE0-3DC14DFE7025}">
  <ds:schemaRefs>
    <ds:schemaRef ds:uri="ESRI.ArcGIS.Mapping.OfficeIntegration.PowerPointInfo"/>
  </ds:schemaRefs>
</ds:datastoreItem>
</file>

<file path=customXml/itemProps21.xml><?xml version="1.0" encoding="utf-8"?>
<ds:datastoreItem xmlns:ds="http://schemas.openxmlformats.org/officeDocument/2006/customXml" ds:itemID="{605556FE-5CE3-4D51-8784-C7C80D74557A}">
  <ds:schemaRefs>
    <ds:schemaRef ds:uri="ESRI.ArcGIS.Mapping.OfficeIntegration.PowerPointInfo"/>
  </ds:schemaRefs>
</ds:datastoreItem>
</file>

<file path=customXml/itemProps22.xml><?xml version="1.0" encoding="utf-8"?>
<ds:datastoreItem xmlns:ds="http://schemas.openxmlformats.org/officeDocument/2006/customXml" ds:itemID="{3E729C35-59D8-4C58-BE6D-7CBBF121CB3E}">
  <ds:schemaRefs>
    <ds:schemaRef ds:uri="ESRI.ArcGIS.Mapping.OfficeIntegration.PowerPointInfo"/>
  </ds:schemaRefs>
</ds:datastoreItem>
</file>

<file path=customXml/itemProps23.xml><?xml version="1.0" encoding="utf-8"?>
<ds:datastoreItem xmlns:ds="http://schemas.openxmlformats.org/officeDocument/2006/customXml" ds:itemID="{863C19BB-A91F-40E8-99D3-75A88C72E92C}">
  <ds:schemaRefs>
    <ds:schemaRef ds:uri="ESRI.ArcGIS.Mapping.OfficeIntegration.PowerPointInfo"/>
  </ds:schemaRefs>
</ds:datastoreItem>
</file>

<file path=customXml/itemProps24.xml><?xml version="1.0" encoding="utf-8"?>
<ds:datastoreItem xmlns:ds="http://schemas.openxmlformats.org/officeDocument/2006/customXml" ds:itemID="{B8CCCA3B-599B-4D67-A245-E066C4A570A0}">
  <ds:schemaRefs>
    <ds:schemaRef ds:uri="ESRI.ArcGIS.Mapping.OfficeIntegration.PowerPointInfo"/>
  </ds:schemaRefs>
</ds:datastoreItem>
</file>

<file path=customXml/itemProps25.xml><?xml version="1.0" encoding="utf-8"?>
<ds:datastoreItem xmlns:ds="http://schemas.openxmlformats.org/officeDocument/2006/customXml" ds:itemID="{CA035353-C76C-4F57-8D0B-F7D54DF6BFF4}">
  <ds:schemaRefs>
    <ds:schemaRef ds:uri="ESRI.ArcGIS.Mapping.OfficeIntegration.PowerPointInfo"/>
  </ds:schemaRefs>
</ds:datastoreItem>
</file>

<file path=customXml/itemProps26.xml><?xml version="1.0" encoding="utf-8"?>
<ds:datastoreItem xmlns:ds="http://schemas.openxmlformats.org/officeDocument/2006/customXml" ds:itemID="{FAFB21FD-BD6C-4FA2-AE1F-107996CF387B}">
  <ds:schemaRefs>
    <ds:schemaRef ds:uri="ESRI.ArcGIS.Mapping.OfficeIntegration.PowerPointInfo"/>
  </ds:schemaRefs>
</ds:datastoreItem>
</file>

<file path=customXml/itemProps27.xml><?xml version="1.0" encoding="utf-8"?>
<ds:datastoreItem xmlns:ds="http://schemas.openxmlformats.org/officeDocument/2006/customXml" ds:itemID="{35CAAE20-C085-4ABD-B32B-3C33486494FB}">
  <ds:schemaRefs>
    <ds:schemaRef ds:uri="ESRI.ArcGIS.Mapping.OfficeIntegration.PowerPointInfo"/>
  </ds:schemaRefs>
</ds:datastoreItem>
</file>

<file path=customXml/itemProps28.xml><?xml version="1.0" encoding="utf-8"?>
<ds:datastoreItem xmlns:ds="http://schemas.openxmlformats.org/officeDocument/2006/customXml" ds:itemID="{429EB51B-774E-4865-ACD3-E3CD48F38FE4}">
  <ds:schemaRefs>
    <ds:schemaRef ds:uri="ESRI.ArcGIS.Mapping.OfficeIntegration.PowerPointInfo"/>
  </ds:schemaRefs>
</ds:datastoreItem>
</file>

<file path=customXml/itemProps29.xml><?xml version="1.0" encoding="utf-8"?>
<ds:datastoreItem xmlns:ds="http://schemas.openxmlformats.org/officeDocument/2006/customXml" ds:itemID="{172EA25B-E45A-4898-89BA-EFBD746A89A6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3A0D8692-2649-40EC-B832-D4E6B9AD925B}">
  <ds:schemaRefs>
    <ds:schemaRef ds:uri="ESRI.ArcGIS.Mapping.OfficeIntegration.PowerPointInfo"/>
  </ds:schemaRefs>
</ds:datastoreItem>
</file>

<file path=customXml/itemProps30.xml><?xml version="1.0" encoding="utf-8"?>
<ds:datastoreItem xmlns:ds="http://schemas.openxmlformats.org/officeDocument/2006/customXml" ds:itemID="{3DFC2468-8820-4CF6-8658-555739C94718}">
  <ds:schemaRefs>
    <ds:schemaRef ds:uri="ESRI.ArcGIS.Mapping.OfficeIntegration.PowerPointInfo"/>
  </ds:schemaRefs>
</ds:datastoreItem>
</file>

<file path=customXml/itemProps31.xml><?xml version="1.0" encoding="utf-8"?>
<ds:datastoreItem xmlns:ds="http://schemas.openxmlformats.org/officeDocument/2006/customXml" ds:itemID="{D913C42E-B07E-4B88-B472-B1AEB6848701}">
  <ds:schemaRefs>
    <ds:schemaRef ds:uri="ESRI.ArcGIS.Mapping.OfficeIntegration.PowerPointInfo"/>
  </ds:schemaRefs>
</ds:datastoreItem>
</file>

<file path=customXml/itemProps32.xml><?xml version="1.0" encoding="utf-8"?>
<ds:datastoreItem xmlns:ds="http://schemas.openxmlformats.org/officeDocument/2006/customXml" ds:itemID="{2B5E6B9D-9E3A-436F-803C-E5EDE4F70468}">
  <ds:schemaRefs>
    <ds:schemaRef ds:uri="ESRI.ArcGIS.Mapping.OfficeIntegration.PowerPointInfo"/>
  </ds:schemaRefs>
</ds:datastoreItem>
</file>

<file path=customXml/itemProps33.xml><?xml version="1.0" encoding="utf-8"?>
<ds:datastoreItem xmlns:ds="http://schemas.openxmlformats.org/officeDocument/2006/customXml" ds:itemID="{AF831A09-6B1D-4A0A-A526-D426961D6148}">
  <ds:schemaRefs>
    <ds:schemaRef ds:uri="ESRI.ArcGIS.Mapping.OfficeIntegration.PowerPointInfo"/>
  </ds:schemaRefs>
</ds:datastoreItem>
</file>

<file path=customXml/itemProps34.xml><?xml version="1.0" encoding="utf-8"?>
<ds:datastoreItem xmlns:ds="http://schemas.openxmlformats.org/officeDocument/2006/customXml" ds:itemID="{95FEEAE5-1A4B-4991-A106-7315E5FD6E56}">
  <ds:schemaRefs>
    <ds:schemaRef ds:uri="ESRI.ArcGIS.Mapping.OfficeIntegration.PowerPointInfo"/>
  </ds:schemaRefs>
</ds:datastoreItem>
</file>

<file path=customXml/itemProps35.xml><?xml version="1.0" encoding="utf-8"?>
<ds:datastoreItem xmlns:ds="http://schemas.openxmlformats.org/officeDocument/2006/customXml" ds:itemID="{B70C02D5-80E2-4387-97D3-4177C9B18062}">
  <ds:schemaRefs>
    <ds:schemaRef ds:uri="ESRI.ArcGIS.Mapping.OfficeIntegration.PowerPointInfo"/>
  </ds:schemaRefs>
</ds:datastoreItem>
</file>

<file path=customXml/itemProps36.xml><?xml version="1.0" encoding="utf-8"?>
<ds:datastoreItem xmlns:ds="http://schemas.openxmlformats.org/officeDocument/2006/customXml" ds:itemID="{9D72A713-0A4D-49B2-B7D3-8F8DF7E2A46E}">
  <ds:schemaRefs>
    <ds:schemaRef ds:uri="ESRI.ArcGIS.Mapping.OfficeIntegration.PowerPointInfo"/>
  </ds:schemaRefs>
</ds:datastoreItem>
</file>

<file path=customXml/itemProps37.xml><?xml version="1.0" encoding="utf-8"?>
<ds:datastoreItem xmlns:ds="http://schemas.openxmlformats.org/officeDocument/2006/customXml" ds:itemID="{91CE6CE1-D3F5-4413-8145-0DA4EA649BB6}">
  <ds:schemaRefs>
    <ds:schemaRef ds:uri="ESRI.ArcGIS.Mapping.OfficeIntegration.PowerPointInfo"/>
  </ds:schemaRefs>
</ds:datastoreItem>
</file>

<file path=customXml/itemProps38.xml><?xml version="1.0" encoding="utf-8"?>
<ds:datastoreItem xmlns:ds="http://schemas.openxmlformats.org/officeDocument/2006/customXml" ds:itemID="{1AF5DF35-7183-4BB6-82E6-BC6EA4834A00}">
  <ds:schemaRefs>
    <ds:schemaRef ds:uri="ESRI.ArcGIS.Mapping.OfficeIntegration.PowerPointInfo"/>
  </ds:schemaRefs>
</ds:datastoreItem>
</file>

<file path=customXml/itemProps39.xml><?xml version="1.0" encoding="utf-8"?>
<ds:datastoreItem xmlns:ds="http://schemas.openxmlformats.org/officeDocument/2006/customXml" ds:itemID="{37502117-3BCD-45FC-B91B-364A8FB28903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08063CDA-5CA9-4881-B0A3-A534ACC45DD7}">
  <ds:schemaRefs>
    <ds:schemaRef ds:uri="ESRI.ArcGIS.Mapping.OfficeIntegration.PowerPointInfo"/>
  </ds:schemaRefs>
</ds:datastoreItem>
</file>

<file path=customXml/itemProps40.xml><?xml version="1.0" encoding="utf-8"?>
<ds:datastoreItem xmlns:ds="http://schemas.openxmlformats.org/officeDocument/2006/customXml" ds:itemID="{158A8D8A-63E9-4217-8724-FBB95D2C736C}">
  <ds:schemaRefs>
    <ds:schemaRef ds:uri="ESRI.ArcGIS.Mapping.OfficeIntegration.PowerPointInfo"/>
  </ds:schemaRefs>
</ds:datastoreItem>
</file>

<file path=customXml/itemProps41.xml><?xml version="1.0" encoding="utf-8"?>
<ds:datastoreItem xmlns:ds="http://schemas.openxmlformats.org/officeDocument/2006/customXml" ds:itemID="{E86D92FA-9CBB-4678-AC3A-C5B1AF82A090}">
  <ds:schemaRefs>
    <ds:schemaRef ds:uri="ESRI.ArcGIS.Mapping.OfficeIntegration.PowerPointInfo"/>
  </ds:schemaRefs>
</ds:datastoreItem>
</file>

<file path=customXml/itemProps42.xml><?xml version="1.0" encoding="utf-8"?>
<ds:datastoreItem xmlns:ds="http://schemas.openxmlformats.org/officeDocument/2006/customXml" ds:itemID="{0EDC2E25-8DE5-4BFE-A530-60F82B98EA72}">
  <ds:schemaRefs>
    <ds:schemaRef ds:uri="ESRI.ArcGIS.Mapping.OfficeIntegration.PowerPointInfo"/>
  </ds:schemaRefs>
</ds:datastoreItem>
</file>

<file path=customXml/itemProps43.xml><?xml version="1.0" encoding="utf-8"?>
<ds:datastoreItem xmlns:ds="http://schemas.openxmlformats.org/officeDocument/2006/customXml" ds:itemID="{550CA433-AEC3-46F3-9271-A6557C41FE93}">
  <ds:schemaRefs>
    <ds:schemaRef ds:uri="ESRI.ArcGIS.Mapping.OfficeIntegration.PowerPointInfo"/>
  </ds:schemaRefs>
</ds:datastoreItem>
</file>

<file path=customXml/itemProps44.xml><?xml version="1.0" encoding="utf-8"?>
<ds:datastoreItem xmlns:ds="http://schemas.openxmlformats.org/officeDocument/2006/customXml" ds:itemID="{91B31011-3D92-4A20-9D93-AB76F5EEF3D9}">
  <ds:schemaRefs>
    <ds:schemaRef ds:uri="ESRI.ArcGIS.Mapping.OfficeIntegration.PowerPointInfo"/>
  </ds:schemaRefs>
</ds:datastoreItem>
</file>

<file path=customXml/itemProps45.xml><?xml version="1.0" encoding="utf-8"?>
<ds:datastoreItem xmlns:ds="http://schemas.openxmlformats.org/officeDocument/2006/customXml" ds:itemID="{3105B6F7-3C68-4733-87F8-CD8B32F8C321}">
  <ds:schemaRefs>
    <ds:schemaRef ds:uri="ESRI.ArcGIS.Mapping.OfficeIntegration.PowerPointInfo"/>
  </ds:schemaRefs>
</ds:datastoreItem>
</file>

<file path=customXml/itemProps46.xml><?xml version="1.0" encoding="utf-8"?>
<ds:datastoreItem xmlns:ds="http://schemas.openxmlformats.org/officeDocument/2006/customXml" ds:itemID="{C9F9FBE7-1E8C-4ED5-9A7E-8BC5013C73AF}">
  <ds:schemaRefs>
    <ds:schemaRef ds:uri="ESRI.ArcGIS.Mapping.OfficeIntegration.PowerPointInfo"/>
  </ds:schemaRefs>
</ds:datastoreItem>
</file>

<file path=customXml/itemProps47.xml><?xml version="1.0" encoding="utf-8"?>
<ds:datastoreItem xmlns:ds="http://schemas.openxmlformats.org/officeDocument/2006/customXml" ds:itemID="{4DA46F9D-B17D-4271-B6F1-10E9879D8E29}">
  <ds:schemaRefs>
    <ds:schemaRef ds:uri="ESRI.ArcGIS.Mapping.OfficeIntegration.PowerPointInfo"/>
  </ds:schemaRefs>
</ds:datastoreItem>
</file>

<file path=customXml/itemProps48.xml><?xml version="1.0" encoding="utf-8"?>
<ds:datastoreItem xmlns:ds="http://schemas.openxmlformats.org/officeDocument/2006/customXml" ds:itemID="{8611D0DA-7671-49DD-993F-75F9177E8C47}">
  <ds:schemaRefs>
    <ds:schemaRef ds:uri="ESRI.ArcGIS.Mapping.OfficeIntegration.PowerPointInfo"/>
  </ds:schemaRefs>
</ds:datastoreItem>
</file>

<file path=customXml/itemProps49.xml><?xml version="1.0" encoding="utf-8"?>
<ds:datastoreItem xmlns:ds="http://schemas.openxmlformats.org/officeDocument/2006/customXml" ds:itemID="{D922D6D7-28C9-4068-A8A6-EC76DA22156D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96C17A44-0E3D-49AF-9820-3570B3284BC3}">
  <ds:schemaRefs>
    <ds:schemaRef ds:uri="ESRI.ArcGIS.Mapping.OfficeIntegration.PowerPointInfo"/>
  </ds:schemaRefs>
</ds:datastoreItem>
</file>

<file path=customXml/itemProps50.xml><?xml version="1.0" encoding="utf-8"?>
<ds:datastoreItem xmlns:ds="http://schemas.openxmlformats.org/officeDocument/2006/customXml" ds:itemID="{2AD8B1EA-AA28-4B6F-A3BB-588C6DE307D1}">
  <ds:schemaRefs>
    <ds:schemaRef ds:uri="ESRI.ArcGIS.Mapping.OfficeIntegration.PowerPointInfo"/>
  </ds:schemaRefs>
</ds:datastoreItem>
</file>

<file path=customXml/itemProps51.xml><?xml version="1.0" encoding="utf-8"?>
<ds:datastoreItem xmlns:ds="http://schemas.openxmlformats.org/officeDocument/2006/customXml" ds:itemID="{452C9B5A-41A6-47A1-9D8D-28939F55A4A3}">
  <ds:schemaRefs>
    <ds:schemaRef ds:uri="ESRI.ArcGIS.Mapping.OfficeIntegration.PowerPointInfo"/>
  </ds:schemaRefs>
</ds:datastoreItem>
</file>

<file path=customXml/itemProps52.xml><?xml version="1.0" encoding="utf-8"?>
<ds:datastoreItem xmlns:ds="http://schemas.openxmlformats.org/officeDocument/2006/customXml" ds:itemID="{62F42BF9-6462-4B91-A4EE-2304701BA48D}">
  <ds:schemaRefs>
    <ds:schemaRef ds:uri="ESRI.ArcGIS.Mapping.OfficeIntegration.PowerPointInfo"/>
  </ds:schemaRefs>
</ds:datastoreItem>
</file>

<file path=customXml/itemProps53.xml><?xml version="1.0" encoding="utf-8"?>
<ds:datastoreItem xmlns:ds="http://schemas.openxmlformats.org/officeDocument/2006/customXml" ds:itemID="{A29910A5-C782-4C67-A4C8-18A7A1A2B60F}">
  <ds:schemaRefs>
    <ds:schemaRef ds:uri="ESRI.ArcGIS.Mapping.OfficeIntegration.PowerPointInfo"/>
  </ds:schemaRefs>
</ds:datastoreItem>
</file>

<file path=customXml/itemProps54.xml><?xml version="1.0" encoding="utf-8"?>
<ds:datastoreItem xmlns:ds="http://schemas.openxmlformats.org/officeDocument/2006/customXml" ds:itemID="{002B2482-B9F9-42FF-B1D6-E188D5587F72}">
  <ds:schemaRefs>
    <ds:schemaRef ds:uri="ESRI.ArcGIS.Mapping.OfficeIntegration.PowerPointInfo"/>
  </ds:schemaRefs>
</ds:datastoreItem>
</file>

<file path=customXml/itemProps55.xml><?xml version="1.0" encoding="utf-8"?>
<ds:datastoreItem xmlns:ds="http://schemas.openxmlformats.org/officeDocument/2006/customXml" ds:itemID="{91BBF9B5-E37A-4533-9F43-2DDD35FB1472}">
  <ds:schemaRefs>
    <ds:schemaRef ds:uri="ESRI.ArcGIS.Mapping.OfficeIntegration.PowerPointInfo"/>
  </ds:schemaRefs>
</ds:datastoreItem>
</file>

<file path=customXml/itemProps56.xml><?xml version="1.0" encoding="utf-8"?>
<ds:datastoreItem xmlns:ds="http://schemas.openxmlformats.org/officeDocument/2006/customXml" ds:itemID="{B7CD3A49-1AED-462A-8645-6230C5D967B2}">
  <ds:schemaRefs>
    <ds:schemaRef ds:uri="ESRI.ArcGIS.Mapping.OfficeIntegration.PowerPointInfo"/>
  </ds:schemaRefs>
</ds:datastoreItem>
</file>

<file path=customXml/itemProps57.xml><?xml version="1.0" encoding="utf-8"?>
<ds:datastoreItem xmlns:ds="http://schemas.openxmlformats.org/officeDocument/2006/customXml" ds:itemID="{F8B80AC9-DA73-405B-B2A9-DA4874E6A5B8}">
  <ds:schemaRefs>
    <ds:schemaRef ds:uri="ESRI.ArcGIS.Mapping.OfficeIntegration.PowerPointInfo"/>
  </ds:schemaRefs>
</ds:datastoreItem>
</file>

<file path=customXml/itemProps58.xml><?xml version="1.0" encoding="utf-8"?>
<ds:datastoreItem xmlns:ds="http://schemas.openxmlformats.org/officeDocument/2006/customXml" ds:itemID="{C160EDF1-9165-4A2D-8933-66EFB55E81BF}">
  <ds:schemaRefs>
    <ds:schemaRef ds:uri="ESRI.ArcGIS.Mapping.OfficeIntegration.PowerPointInfo"/>
  </ds:schemaRefs>
</ds:datastoreItem>
</file>

<file path=customXml/itemProps59.xml><?xml version="1.0" encoding="utf-8"?>
<ds:datastoreItem xmlns:ds="http://schemas.openxmlformats.org/officeDocument/2006/customXml" ds:itemID="{05638F46-36AD-4967-93B2-D5AD2D67BDBD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16BCF4E6-339C-4120-9B44-842F5B677EC2}">
  <ds:schemaRefs>
    <ds:schemaRef ds:uri="ESRI.ArcGIS.Mapping.OfficeIntegration.PowerPointInfo"/>
  </ds:schemaRefs>
</ds:datastoreItem>
</file>

<file path=customXml/itemProps60.xml><?xml version="1.0" encoding="utf-8"?>
<ds:datastoreItem xmlns:ds="http://schemas.openxmlformats.org/officeDocument/2006/customXml" ds:itemID="{85CDE69E-E28E-405C-B316-EE9A1D644DB1}">
  <ds:schemaRefs>
    <ds:schemaRef ds:uri="ESRI.ArcGIS.Mapping.OfficeIntegration.PowerPointInfo"/>
  </ds:schemaRefs>
</ds:datastoreItem>
</file>

<file path=customXml/itemProps61.xml><?xml version="1.0" encoding="utf-8"?>
<ds:datastoreItem xmlns:ds="http://schemas.openxmlformats.org/officeDocument/2006/customXml" ds:itemID="{4B9DAB50-2208-444F-9F2B-EAD72B657EEB}">
  <ds:schemaRefs>
    <ds:schemaRef ds:uri="ESRI.ArcGIS.Mapping.OfficeIntegration.PowerPointInfo"/>
  </ds:schemaRefs>
</ds:datastoreItem>
</file>

<file path=customXml/itemProps62.xml><?xml version="1.0" encoding="utf-8"?>
<ds:datastoreItem xmlns:ds="http://schemas.openxmlformats.org/officeDocument/2006/customXml" ds:itemID="{E3492DE6-78CB-4BC6-85F0-92D5C03E1857}">
  <ds:schemaRefs>
    <ds:schemaRef ds:uri="ESRI.ArcGIS.Mapping.OfficeIntegration.PowerPointInfo"/>
  </ds:schemaRefs>
</ds:datastoreItem>
</file>

<file path=customXml/itemProps63.xml><?xml version="1.0" encoding="utf-8"?>
<ds:datastoreItem xmlns:ds="http://schemas.openxmlformats.org/officeDocument/2006/customXml" ds:itemID="{F29A557C-EF3B-44D0-8B1A-32D8543A21BE}">
  <ds:schemaRefs>
    <ds:schemaRef ds:uri="ESRI.ArcGIS.Mapping.OfficeIntegration.PowerPointInfo"/>
  </ds:schemaRefs>
</ds:datastoreItem>
</file>

<file path=customXml/itemProps64.xml><?xml version="1.0" encoding="utf-8"?>
<ds:datastoreItem xmlns:ds="http://schemas.openxmlformats.org/officeDocument/2006/customXml" ds:itemID="{E9F95B62-81B8-4FB4-9A20-969FCC63BD6A}">
  <ds:schemaRefs>
    <ds:schemaRef ds:uri="ESRI.ArcGIS.Mapping.OfficeIntegration.PowerPointInfo"/>
  </ds:schemaRefs>
</ds:datastoreItem>
</file>

<file path=customXml/itemProps65.xml><?xml version="1.0" encoding="utf-8"?>
<ds:datastoreItem xmlns:ds="http://schemas.openxmlformats.org/officeDocument/2006/customXml" ds:itemID="{9CEB5DD0-E47E-46F2-95A3-4F7A5AB877FC}">
  <ds:schemaRefs>
    <ds:schemaRef ds:uri="ESRI.ArcGIS.Mapping.OfficeIntegration.PowerPointInfo"/>
  </ds:schemaRefs>
</ds:datastoreItem>
</file>

<file path=customXml/itemProps66.xml><?xml version="1.0" encoding="utf-8"?>
<ds:datastoreItem xmlns:ds="http://schemas.openxmlformats.org/officeDocument/2006/customXml" ds:itemID="{B82FE97F-C7E9-435D-B411-6B9D033D1100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5DE02177-8863-407D-93F4-B204AD7542C6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D6069CE5-21BD-4881-9056-23C1A6B18790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8AA137C9-33A7-47F0-B147-C231A3480165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22060</TotalTime>
  <Words>601</Words>
  <Application>Microsoft Office PowerPoint</Application>
  <PresentationFormat>On-screen Show (4:3)</PresentationFormat>
  <Paragraphs>100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Aptos</vt:lpstr>
      <vt:lpstr>Aptos Black</vt:lpstr>
      <vt:lpstr>Aptos Display</vt:lpstr>
      <vt:lpstr>Arial</vt:lpstr>
      <vt:lpstr>Arial Black</vt:lpstr>
      <vt:lpstr>Arial Unicode MS</vt:lpstr>
      <vt:lpstr>Calibri</vt:lpstr>
      <vt:lpstr>Stencil</vt:lpstr>
      <vt:lpstr>Office Theme</vt:lpstr>
      <vt:lpstr>PowerPoint Presentation</vt:lpstr>
      <vt:lpstr>Agenda</vt:lpstr>
      <vt:lpstr>PTNP process delayed</vt:lpstr>
      <vt:lpstr>Where are we?</vt:lpstr>
      <vt:lpstr>Agenda</vt:lpstr>
      <vt:lpstr>PowerPoint Presentation</vt:lpstr>
      <vt:lpstr>Customized Justification Template Overview</vt:lpstr>
      <vt:lpstr>Customized Justification Template Overview- contd. </vt:lpstr>
      <vt:lpstr>Demonstration of the template &amp; validation. </vt:lpstr>
      <vt:lpstr>Reporting technical issues.</vt:lpstr>
      <vt:lpstr>Agenda</vt:lpstr>
      <vt:lpstr>Visualization into the template data</vt:lpstr>
      <vt:lpstr>Demonstration of the template and validation</vt:lpstr>
      <vt:lpstr>          Discussions &amp; Questions</vt:lpstr>
    </vt:vector>
  </TitlesOfParts>
  <Company>State of Arkansas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Tonmoy Dasgupta</dc:creator>
  <cp:lastModifiedBy>Tonmoy Dasgupta</cp:lastModifiedBy>
  <cp:revision>772</cp:revision>
  <cp:lastPrinted>2025-03-18T17:58:50Z</cp:lastPrinted>
  <dcterms:created xsi:type="dcterms:W3CDTF">2014-08-27T18:19:22Z</dcterms:created>
  <dcterms:modified xsi:type="dcterms:W3CDTF">2025-07-10T14:53:45Z</dcterms:modified>
</cp:coreProperties>
</file>